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256" r:id="rId2"/>
    <p:sldId id="384" r:id="rId3"/>
    <p:sldId id="450" r:id="rId4"/>
    <p:sldId id="449" r:id="rId5"/>
    <p:sldId id="453" r:id="rId6"/>
    <p:sldId id="488" r:id="rId7"/>
    <p:sldId id="454" r:id="rId8"/>
    <p:sldId id="487" r:id="rId9"/>
    <p:sldId id="489" r:id="rId10"/>
    <p:sldId id="455" r:id="rId11"/>
    <p:sldId id="457" r:id="rId12"/>
    <p:sldId id="458" r:id="rId13"/>
    <p:sldId id="459" r:id="rId14"/>
    <p:sldId id="483" r:id="rId15"/>
    <p:sldId id="461" r:id="rId16"/>
    <p:sldId id="484" r:id="rId17"/>
    <p:sldId id="485" r:id="rId18"/>
    <p:sldId id="462" r:id="rId19"/>
    <p:sldId id="463" r:id="rId20"/>
    <p:sldId id="464" r:id="rId21"/>
    <p:sldId id="465" r:id="rId22"/>
    <p:sldId id="466" r:id="rId23"/>
    <p:sldId id="486" r:id="rId24"/>
    <p:sldId id="468" r:id="rId25"/>
    <p:sldId id="469" r:id="rId26"/>
    <p:sldId id="470" r:id="rId27"/>
    <p:sldId id="471" r:id="rId28"/>
    <p:sldId id="472" r:id="rId29"/>
    <p:sldId id="473" r:id="rId30"/>
    <p:sldId id="474" r:id="rId31"/>
    <p:sldId id="475" r:id="rId32"/>
    <p:sldId id="476" r:id="rId33"/>
    <p:sldId id="477" r:id="rId34"/>
    <p:sldId id="479" r:id="rId35"/>
    <p:sldId id="478" r:id="rId36"/>
    <p:sldId id="480" r:id="rId37"/>
    <p:sldId id="387" r:id="rId38"/>
    <p:sldId id="4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23232"/>
    <a:srgbClr val="CA0201"/>
    <a:srgbClr val="595959"/>
    <a:srgbClr val="898989"/>
    <a:srgbClr val="232323"/>
    <a:srgbClr val="22232F"/>
    <a:srgbClr val="5DD345"/>
    <a:srgbClr val="ED7909"/>
    <a:srgbClr val="D54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61"/>
    <p:restoredTop sz="94687"/>
  </p:normalViewPr>
  <p:slideViewPr>
    <p:cSldViewPr snapToGrid="0" snapToObjects="1" showGuides="1">
      <p:cViewPr varScale="1">
        <p:scale>
          <a:sx n="106" d="100"/>
          <a:sy n="106" d="100"/>
        </p:scale>
        <p:origin x="456"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66DF6-4625-2F49-A366-6062EFCD64EC}" type="slidenum">
              <a:rPr lang="en-US" smtClean="0"/>
              <a:t>‹#›</a:t>
            </a:fld>
            <a:endParaRPr lang="en-US"/>
          </a:p>
        </p:txBody>
      </p:sp>
    </p:spTree>
    <p:extLst>
      <p:ext uri="{BB962C8B-B14F-4D97-AF65-F5344CB8AC3E}">
        <p14:creationId xmlns:p14="http://schemas.microsoft.com/office/powerpoint/2010/main" val="844973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A1C46-6C05-3A40-A8E2-011B5C66D4D6}" type="datetimeFigureOut">
              <a:rPr lang="en-US" smtClean="0"/>
              <a:t>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4204D-A129-834B-B1A3-84C093EE0EB0}" type="slidenum">
              <a:rPr lang="en-US" smtClean="0"/>
              <a:t>‹#›</a:t>
            </a:fld>
            <a:endParaRPr lang="en-US"/>
          </a:p>
        </p:txBody>
      </p:sp>
    </p:spTree>
    <p:extLst>
      <p:ext uri="{BB962C8B-B14F-4D97-AF65-F5344CB8AC3E}">
        <p14:creationId xmlns:p14="http://schemas.microsoft.com/office/powerpoint/2010/main" val="147152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600" dirty="0"/>
          </a:p>
        </p:txBody>
      </p:sp>
      <p:sp>
        <p:nvSpPr>
          <p:cNvPr id="4" name="Slide Number Placeholder 3"/>
          <p:cNvSpPr>
            <a:spLocks noGrp="1"/>
          </p:cNvSpPr>
          <p:nvPr>
            <p:ph type="sldNum" sz="quarter" idx="10"/>
          </p:nvPr>
        </p:nvSpPr>
        <p:spPr/>
        <p:txBody>
          <a:bodyPr/>
          <a:lstStyle/>
          <a:p>
            <a:fld id="{5104204D-A129-834B-B1A3-84C093EE0EB0}" type="slidenum">
              <a:rPr lang="en-US" smtClean="0"/>
              <a:t>2</a:t>
            </a:fld>
            <a:endParaRPr lang="en-US"/>
          </a:p>
        </p:txBody>
      </p:sp>
    </p:spTree>
    <p:extLst>
      <p:ext uri="{BB962C8B-B14F-4D97-AF65-F5344CB8AC3E}">
        <p14:creationId xmlns:p14="http://schemas.microsoft.com/office/powerpoint/2010/main" val="1943381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4204D-A129-834B-B1A3-84C093EE0EB0}" type="slidenum">
              <a:rPr lang="en-US" smtClean="0"/>
              <a:t>6</a:t>
            </a:fld>
            <a:endParaRPr lang="en-US"/>
          </a:p>
        </p:txBody>
      </p:sp>
    </p:spTree>
    <p:extLst>
      <p:ext uri="{BB962C8B-B14F-4D97-AF65-F5344CB8AC3E}">
        <p14:creationId xmlns:p14="http://schemas.microsoft.com/office/powerpoint/2010/main" val="3471164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a:t>Footer ipsum lorem</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ctrTitle" hasCustomPrompt="1"/>
          </p:nvPr>
        </p:nvSpPr>
        <p:spPr>
          <a:xfrm>
            <a:off x="4779818" y="1122363"/>
            <a:ext cx="5888182" cy="2387600"/>
          </a:xfrm>
        </p:spPr>
        <p:txBody>
          <a:bodyPr anchor="b">
            <a:normAutofit/>
          </a:bodyPr>
          <a:lstStyle>
            <a:lvl1pPr algn="ctr">
              <a:defRPr sz="54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Subtitle 2"/>
          <p:cNvSpPr>
            <a:spLocks noGrp="1"/>
          </p:cNvSpPr>
          <p:nvPr>
            <p:ph type="subTitle" idx="1"/>
          </p:nvPr>
        </p:nvSpPr>
        <p:spPr>
          <a:xfrm>
            <a:off x="4779818" y="3602038"/>
            <a:ext cx="5888182" cy="1655762"/>
          </a:xfrm>
        </p:spPr>
        <p:txBody>
          <a:bodyPr/>
          <a:lstStyle>
            <a:lvl1pPr marL="0" indent="0" algn="ctr">
              <a:buNone/>
              <a:defRPr sz="2400" b="0" i="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4779818" y="6356349"/>
            <a:ext cx="2743200" cy="365125"/>
          </a:xfrm>
          <a:prstGeom prst="rect">
            <a:avLst/>
          </a:prstGeom>
        </p:spPr>
        <p:txBody>
          <a:bodyPr/>
          <a:lstStyle>
            <a:lvl1pPr>
              <a:defRPr b="0" i="0">
                <a:latin typeface="Arial" charset="0"/>
                <a:ea typeface="Arial" charset="0"/>
                <a:cs typeface="Arial" charset="0"/>
              </a:defRPr>
            </a:lvl1pPr>
          </a:lstStyle>
          <a:p>
            <a:endParaRPr lang="en-US" dirty="0"/>
          </a:p>
        </p:txBody>
      </p:sp>
    </p:spTree>
    <p:extLst>
      <p:ext uri="{BB962C8B-B14F-4D97-AF65-F5344CB8AC3E}">
        <p14:creationId xmlns:p14="http://schemas.microsoft.com/office/powerpoint/2010/main" val="173265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2210"/>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hasCustomPrompt="1"/>
          </p:nvPr>
        </p:nvSpPr>
        <p:spPr>
          <a:xfrm>
            <a:off x="838200" y="1644161"/>
            <a:ext cx="10515600" cy="4532801"/>
          </a:xfrm>
        </p:spPr>
        <p:txBody>
          <a:bodyPr>
            <a:noAutofit/>
          </a:bodyPr>
          <a:lstStyle>
            <a:lvl1pPr>
              <a:spcBef>
                <a:spcPts val="1000"/>
              </a:spcBef>
              <a:buClr>
                <a:srgbClr val="3359EC"/>
              </a:buClr>
              <a:defRPr b="0" i="0">
                <a:solidFill>
                  <a:schemeClr val="tx1"/>
                </a:solidFill>
                <a:latin typeface="Arial" charset="0"/>
                <a:ea typeface="Arial" charset="0"/>
                <a:cs typeface="Arial" charset="0"/>
              </a:defRPr>
            </a:lvl1pPr>
            <a:lvl2pPr>
              <a:spcBef>
                <a:spcPts val="1000"/>
              </a:spcBef>
              <a:buClr>
                <a:srgbClr val="3359EC"/>
              </a:buClr>
              <a:defRPr b="0" i="0">
                <a:solidFill>
                  <a:schemeClr val="tx1"/>
                </a:solidFill>
                <a:latin typeface="Arial" charset="0"/>
                <a:ea typeface="Arial" charset="0"/>
                <a:cs typeface="Arial" charset="0"/>
              </a:defRPr>
            </a:lvl2pPr>
            <a:lvl3pPr>
              <a:spcBef>
                <a:spcPts val="1000"/>
              </a:spcBef>
              <a:buClr>
                <a:srgbClr val="3359EC"/>
              </a:buClr>
              <a:defRPr b="0" i="0">
                <a:solidFill>
                  <a:schemeClr val="tx1"/>
                </a:solidFill>
                <a:latin typeface="Arial" charset="0"/>
                <a:ea typeface="Arial" charset="0"/>
                <a:cs typeface="Arial" charset="0"/>
              </a:defRPr>
            </a:lvl3pPr>
            <a:lvl4pPr>
              <a:spcBef>
                <a:spcPts val="1000"/>
              </a:spcBef>
              <a:buClr>
                <a:srgbClr val="3359EC"/>
              </a:buClr>
              <a:defRPr b="0" i="0">
                <a:solidFill>
                  <a:schemeClr val="tx1"/>
                </a:solidFill>
                <a:latin typeface="Arial" charset="0"/>
                <a:ea typeface="Arial" charset="0"/>
                <a:cs typeface="Arial" charset="0"/>
              </a:defRPr>
            </a:lvl4pPr>
            <a:lvl5pPr>
              <a:spcBef>
                <a:spcPts val="1000"/>
              </a:spcBef>
              <a:buClr>
                <a:srgbClr val="3359EC"/>
              </a:buClr>
              <a:defRPr b="0" i="0">
                <a:solidFill>
                  <a:schemeClr val="tx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3"/>
          </p:nvPr>
        </p:nvSpPr>
        <p:spPr>
          <a:xfrm>
            <a:off x="3651584" y="6356349"/>
            <a:ext cx="488883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00D81A"/>
                </a:solidFill>
              </a:rPr>
              <a:t>| </a:t>
            </a:r>
            <a:r>
              <a:rPr lang="en-US" b="1" dirty="0"/>
              <a:t>   </a:t>
            </a:r>
            <a:r>
              <a:rPr lang="en-US" dirty="0"/>
              <a:t>(</a:t>
            </a:r>
            <a:r>
              <a:rPr lang="de-DE" dirty="0"/>
              <a:t>800) 899-9659    </a:t>
            </a:r>
            <a:r>
              <a:rPr lang="en-US" b="1" dirty="0">
                <a:solidFill>
                  <a:srgbClr val="00D81A"/>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1"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900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52210"/>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Footer Placeholder 4"/>
          <p:cNvSpPr>
            <a:spLocks noGrp="1"/>
          </p:cNvSpPr>
          <p:nvPr>
            <p:ph type="ftr" sz="quarter" idx="3"/>
          </p:nvPr>
        </p:nvSpPr>
        <p:spPr>
          <a:xfrm>
            <a:off x="3771900" y="6356350"/>
            <a:ext cx="4648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00D81A"/>
                </a:solidFill>
              </a:rPr>
              <a:t>| </a:t>
            </a:r>
            <a:r>
              <a:rPr lang="en-US" b="1" dirty="0"/>
              <a:t>   </a:t>
            </a:r>
            <a:r>
              <a:rPr lang="en-US" dirty="0"/>
              <a:t>(</a:t>
            </a:r>
            <a:r>
              <a:rPr lang="de-DE" dirty="0"/>
              <a:t>800) 899-9659    </a:t>
            </a:r>
            <a:r>
              <a:rPr lang="en-US" b="1" dirty="0">
                <a:solidFill>
                  <a:srgbClr val="00D81A"/>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sp>
        <p:nvSpPr>
          <p:cNvPr id="10"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
        <p:nvSpPr>
          <p:cNvPr id="9" name="Rectangle 8"/>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05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4" name="Rectangle 3"/>
          <p:cNvSpPr/>
          <p:nvPr userDrawn="1"/>
        </p:nvSpPr>
        <p:spPr>
          <a:xfrm>
            <a:off x="718037" y="1474175"/>
            <a:ext cx="10755926" cy="45719"/>
          </a:xfrm>
          <a:prstGeom prst="rect">
            <a:avLst/>
          </a:prstGeom>
          <a:solidFill>
            <a:srgbClr val="5DD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8200" y="452210"/>
            <a:ext cx="10515600" cy="637198"/>
          </a:xfrm>
        </p:spPr>
        <p:txBody>
          <a:bodyPr anchor="b">
            <a:noAutofit/>
          </a:bodyPr>
          <a:lstStyle>
            <a:lvl1pPr>
              <a:defRPr sz="3600" b="1" i="0">
                <a:solidFill>
                  <a:schemeClr val="tx1"/>
                </a:solidFill>
                <a:latin typeface="Arial Black" charset="0"/>
                <a:ea typeface="Arial Black" charset="0"/>
                <a:cs typeface="Arial Black" charset="0"/>
              </a:defRPr>
            </a:lvl1pPr>
          </a:lstStyle>
          <a:p>
            <a:r>
              <a:rPr lang="en-US" dirty="0"/>
              <a:t>CLICK TO EDIT MASTER TITLE STYLE</a:t>
            </a:r>
          </a:p>
        </p:txBody>
      </p:sp>
      <p:sp>
        <p:nvSpPr>
          <p:cNvPr id="3" name="Content Placeholder 2"/>
          <p:cNvSpPr>
            <a:spLocks noGrp="1"/>
          </p:cNvSpPr>
          <p:nvPr>
            <p:ph idx="1"/>
          </p:nvPr>
        </p:nvSpPr>
        <p:spPr>
          <a:xfrm>
            <a:off x="838200" y="1644161"/>
            <a:ext cx="5140569" cy="4532801"/>
          </a:xfrm>
        </p:spPr>
        <p:txBody>
          <a:bodyPr/>
          <a:lstStyle>
            <a:lvl1pPr>
              <a:buClr>
                <a:srgbClr val="3359EC"/>
              </a:buClr>
              <a:defRPr b="0" i="0">
                <a:solidFill>
                  <a:schemeClr val="tx1"/>
                </a:solidFill>
                <a:latin typeface="Arial" charset="0"/>
                <a:ea typeface="Arial" charset="0"/>
                <a:cs typeface="Arial" charset="0"/>
              </a:defRPr>
            </a:lvl1pPr>
            <a:lvl2pPr>
              <a:buClr>
                <a:srgbClr val="3359EC"/>
              </a:buClr>
              <a:defRPr b="0" i="0">
                <a:solidFill>
                  <a:schemeClr val="tx1"/>
                </a:solidFill>
                <a:latin typeface="Arial" charset="0"/>
                <a:ea typeface="Arial" charset="0"/>
                <a:cs typeface="Arial" charset="0"/>
              </a:defRPr>
            </a:lvl2pPr>
            <a:lvl3pPr>
              <a:buClr>
                <a:srgbClr val="3359EC"/>
              </a:buClr>
              <a:defRPr b="0" i="0">
                <a:solidFill>
                  <a:schemeClr val="tx1"/>
                </a:solidFill>
                <a:latin typeface="Arial" charset="0"/>
                <a:ea typeface="Arial" charset="0"/>
                <a:cs typeface="Arial" charset="0"/>
              </a:defRPr>
            </a:lvl3pPr>
            <a:lvl4pPr>
              <a:buClr>
                <a:srgbClr val="3359EC"/>
              </a:buClr>
              <a:defRPr b="0" i="0">
                <a:solidFill>
                  <a:schemeClr val="tx1"/>
                </a:solidFill>
                <a:latin typeface="Arial" charset="0"/>
                <a:ea typeface="Arial" charset="0"/>
                <a:cs typeface="Arial" charset="0"/>
              </a:defRPr>
            </a:lvl4pPr>
            <a:lvl5pPr>
              <a:buClr>
                <a:srgbClr val="3359EC"/>
              </a:buClr>
              <a:defRPr b="0" i="0">
                <a:solidFill>
                  <a:schemeClr val="tx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3659606" y="6356350"/>
            <a:ext cx="487278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00D81A"/>
                </a:solidFill>
              </a:rPr>
              <a:t>| </a:t>
            </a:r>
            <a:r>
              <a:rPr lang="en-US" b="1" dirty="0"/>
              <a:t>   </a:t>
            </a:r>
            <a:r>
              <a:rPr lang="en-US" dirty="0"/>
              <a:t>(</a:t>
            </a:r>
            <a:r>
              <a:rPr lang="de-DE" dirty="0"/>
              <a:t>800) 899-9659    </a:t>
            </a:r>
            <a:r>
              <a:rPr lang="en-US" b="1" dirty="0">
                <a:solidFill>
                  <a:srgbClr val="00D81A"/>
                </a:solidFill>
              </a:rPr>
              <a:t>|</a:t>
            </a:r>
            <a:r>
              <a:rPr lang="en-US" dirty="0"/>
              <a:t>    info@levelaccess.com</a:t>
            </a:r>
          </a:p>
        </p:txBody>
      </p:sp>
      <p:sp>
        <p:nvSpPr>
          <p:cNvPr id="8"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2030EA8A-DA75-3443-B9EE-A63E33F4F203}" type="slidenum">
              <a:rPr lang="en-US" smtClean="0"/>
              <a:pPr algn="l"/>
              <a:t>‹#›</a:t>
            </a:fld>
            <a:endParaRPr lang="en-US" dirty="0"/>
          </a:p>
        </p:txBody>
      </p:sp>
      <p:sp>
        <p:nvSpPr>
          <p:cNvPr id="9" name="Subtitle 2"/>
          <p:cNvSpPr>
            <a:spLocks noGrp="1"/>
          </p:cNvSpPr>
          <p:nvPr>
            <p:ph type="subTitle" idx="10"/>
          </p:nvPr>
        </p:nvSpPr>
        <p:spPr>
          <a:xfrm>
            <a:off x="838200" y="1107373"/>
            <a:ext cx="10515600" cy="369276"/>
          </a:xfrm>
        </p:spPr>
        <p:txBody>
          <a:bodyPr anchor="ctr"/>
          <a:lstStyle>
            <a:lvl1pPr marL="0" indent="0" algn="l">
              <a:buNone/>
              <a:defRPr sz="2400" b="0" i="1">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Content Placeholder 2"/>
          <p:cNvSpPr>
            <a:spLocks noGrp="1"/>
          </p:cNvSpPr>
          <p:nvPr>
            <p:ph idx="11"/>
          </p:nvPr>
        </p:nvSpPr>
        <p:spPr>
          <a:xfrm>
            <a:off x="6101863" y="1644161"/>
            <a:ext cx="5251938" cy="4532801"/>
          </a:xfrm>
        </p:spPr>
        <p:txBody>
          <a:bodyPr/>
          <a:lstStyle>
            <a:lvl1pPr>
              <a:buClr>
                <a:srgbClr val="3359EC"/>
              </a:buClr>
              <a:defRPr b="0" i="0">
                <a:solidFill>
                  <a:schemeClr val="tx1"/>
                </a:solidFill>
                <a:latin typeface="Arial" charset="0"/>
                <a:ea typeface="Arial" charset="0"/>
                <a:cs typeface="Arial" charset="0"/>
              </a:defRPr>
            </a:lvl1pPr>
            <a:lvl2pPr>
              <a:buClr>
                <a:srgbClr val="3359EC"/>
              </a:buClr>
              <a:defRPr b="0" i="0">
                <a:solidFill>
                  <a:schemeClr val="tx1"/>
                </a:solidFill>
                <a:latin typeface="Arial" charset="0"/>
                <a:ea typeface="Arial" charset="0"/>
                <a:cs typeface="Arial" charset="0"/>
              </a:defRPr>
            </a:lvl2pPr>
            <a:lvl3pPr>
              <a:buClr>
                <a:srgbClr val="3359EC"/>
              </a:buClr>
              <a:defRPr b="0" i="0">
                <a:solidFill>
                  <a:schemeClr val="tx1"/>
                </a:solidFill>
                <a:latin typeface="Arial" charset="0"/>
                <a:ea typeface="Arial" charset="0"/>
                <a:cs typeface="Arial" charset="0"/>
              </a:defRPr>
            </a:lvl3pPr>
            <a:lvl4pPr>
              <a:buClr>
                <a:srgbClr val="3359EC"/>
              </a:buClr>
              <a:defRPr b="0" i="0">
                <a:solidFill>
                  <a:schemeClr val="tx1"/>
                </a:solidFill>
                <a:latin typeface="Arial" charset="0"/>
                <a:ea typeface="Arial" charset="0"/>
                <a:cs typeface="Arial" charset="0"/>
              </a:defRPr>
            </a:lvl4pPr>
            <a:lvl5pPr>
              <a:buClr>
                <a:srgbClr val="3359EC"/>
              </a:buClr>
              <a:defRPr b="0" i="0">
                <a:solidFill>
                  <a:schemeClr val="tx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210664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37718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p:cNvSpPr>
            <a:spLocks noGrp="1"/>
          </p:cNvSpPr>
          <p:nvPr>
            <p:ph type="title" hasCustomPrompt="1"/>
          </p:nvPr>
        </p:nvSpPr>
        <p:spPr>
          <a:xfrm>
            <a:off x="2042629" y="1885585"/>
            <a:ext cx="6260123" cy="2695208"/>
          </a:xfrm>
        </p:spPr>
        <p:txBody>
          <a:bodyPr anchor="b"/>
          <a:lstStyle>
            <a:lvl1pPr>
              <a:defRPr sz="6000" b="1" i="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164195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719763" y="6360026"/>
            <a:ext cx="47524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levelaccess.com   </a:t>
            </a:r>
            <a:r>
              <a:rPr lang="en-US" b="1" dirty="0"/>
              <a:t> </a:t>
            </a:r>
            <a:r>
              <a:rPr lang="en-US" b="1" dirty="0">
                <a:solidFill>
                  <a:srgbClr val="00D81A"/>
                </a:solidFill>
              </a:rPr>
              <a:t>| </a:t>
            </a:r>
            <a:r>
              <a:rPr lang="en-US" b="1" dirty="0"/>
              <a:t>   </a:t>
            </a:r>
            <a:r>
              <a:rPr lang="en-US" dirty="0"/>
              <a:t>(</a:t>
            </a:r>
            <a:r>
              <a:rPr lang="de-DE" dirty="0"/>
              <a:t>800) 899-9659    </a:t>
            </a:r>
            <a:r>
              <a:rPr lang="en-US" b="1" dirty="0">
                <a:solidFill>
                  <a:srgbClr val="00D81A"/>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0EA8A-DA75-3443-B9EE-A63E33F4F203}" type="slidenum">
              <a:rPr lang="en-US" smtClean="0"/>
              <a:pPr/>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10646198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1" i="0">
                <a:solidFill>
                  <a:srgbClr val="22232F"/>
                </a:solidFill>
                <a:latin typeface="Arial Black" charset="0"/>
                <a:ea typeface="Arial Black" charset="0"/>
                <a:cs typeface="Arial Blac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b="0" i="0">
                <a:solidFill>
                  <a:srgbClr val="595959"/>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3667991" y="6356349"/>
            <a:ext cx="4856018" cy="365125"/>
          </a:xfrm>
        </p:spPr>
        <p:txBody>
          <a:bodyPr/>
          <a:lstStyle/>
          <a:p>
            <a:r>
              <a:rPr lang="en-US" dirty="0"/>
              <a:t>levelaccess.com   </a:t>
            </a:r>
            <a:r>
              <a:rPr lang="en-US" b="1" dirty="0"/>
              <a:t> </a:t>
            </a:r>
            <a:r>
              <a:rPr lang="en-US" b="1" dirty="0">
                <a:solidFill>
                  <a:srgbClr val="00D81A"/>
                </a:solidFill>
              </a:rPr>
              <a:t>| </a:t>
            </a:r>
            <a:r>
              <a:rPr lang="en-US" b="1" dirty="0"/>
              <a:t>   </a:t>
            </a:r>
            <a:r>
              <a:rPr lang="en-US" dirty="0"/>
              <a:t>(</a:t>
            </a:r>
            <a:r>
              <a:rPr lang="de-DE" dirty="0"/>
              <a:t>800) 899-9659    </a:t>
            </a:r>
            <a:r>
              <a:rPr lang="en-US" b="1" dirty="0">
                <a:solidFill>
                  <a:srgbClr val="00D81A"/>
                </a:solidFill>
              </a:rPr>
              <a:t>|</a:t>
            </a:r>
            <a:r>
              <a:rPr lang="en-US" dirty="0"/>
              <a:t>    info@levelaccess.com</a:t>
            </a:r>
          </a:p>
        </p:txBody>
      </p:sp>
      <p:sp>
        <p:nvSpPr>
          <p:cNvPr id="7" name="Slide Number Placeholder 6"/>
          <p:cNvSpPr>
            <a:spLocks noGrp="1"/>
          </p:cNvSpPr>
          <p:nvPr>
            <p:ph type="sldNum" sz="quarter" idx="12"/>
          </p:nvPr>
        </p:nvSpPr>
        <p:spPr/>
        <p:txBody>
          <a:bodyPr/>
          <a:lstStyle/>
          <a:p>
            <a:r>
              <a:rPr lang="en-US" dirty="0"/>
              <a:t>Page </a:t>
            </a:r>
            <a:fld id="{2030EA8A-DA75-3443-B9EE-A63E33F4F203}" type="slidenum">
              <a:rPr lang="en-US" smtClean="0"/>
              <a:pPr/>
              <a:t>‹#›</a:t>
            </a:fld>
            <a:r>
              <a:rPr lang="en-US" dirty="0"/>
              <a:t> </a:t>
            </a:r>
            <a:r>
              <a:rPr lang="en-US" b="1" dirty="0">
                <a:solidFill>
                  <a:srgbClr val="00D81A"/>
                </a:solidFill>
              </a:rPr>
              <a:t>|</a:t>
            </a:r>
            <a:r>
              <a:rPr lang="en-US" dirty="0"/>
              <a:t>  October 27, 2017</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5535" y="6302169"/>
            <a:ext cx="1048265" cy="419306"/>
          </a:xfrm>
          <a:prstGeom prst="rect">
            <a:avLst/>
          </a:prstGeom>
        </p:spPr>
      </p:pic>
    </p:spTree>
    <p:extLst>
      <p:ext uri="{BB962C8B-B14F-4D97-AF65-F5344CB8AC3E}">
        <p14:creationId xmlns:p14="http://schemas.microsoft.com/office/powerpoint/2010/main" val="439456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667991" y="6356350"/>
            <a:ext cx="4856018"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r>
              <a:rPr lang="en-US" dirty="0"/>
              <a:t>levelaccess.com   </a:t>
            </a:r>
            <a:r>
              <a:rPr lang="en-US" b="1" dirty="0"/>
              <a:t> </a:t>
            </a:r>
            <a:r>
              <a:rPr lang="en-US" b="1" dirty="0">
                <a:solidFill>
                  <a:srgbClr val="00D81A"/>
                </a:solidFill>
              </a:rPr>
              <a:t>| </a:t>
            </a:r>
            <a:r>
              <a:rPr lang="en-US" b="1" dirty="0"/>
              <a:t>   </a:t>
            </a:r>
            <a:r>
              <a:rPr lang="en-US" dirty="0"/>
              <a:t>(</a:t>
            </a:r>
            <a:r>
              <a:rPr lang="de-DE" dirty="0"/>
              <a:t>800) 899-9659    </a:t>
            </a:r>
            <a:r>
              <a:rPr lang="en-US" b="1" dirty="0">
                <a:solidFill>
                  <a:srgbClr val="00D81A"/>
                </a:solidFill>
              </a:rPr>
              <a:t>|</a:t>
            </a:r>
            <a:r>
              <a:rPr lang="en-US" dirty="0"/>
              <a:t>    info@levelaccess.com</a:t>
            </a: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2030EA8A-DA75-3443-B9EE-A63E33F4F203}" type="slidenum">
              <a:rPr lang="en-US" smtClean="0"/>
              <a:pPr/>
              <a:t>‹#›</a:t>
            </a:fld>
            <a:endParaRPr lang="en-US" dirty="0"/>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8" r:id="rId4"/>
    <p:sldLayoutId id="2147483651" r:id="rId5"/>
    <p:sldLayoutId id="2147483659" r:id="rId6"/>
    <p:sldLayoutId id="2147483655"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1000"/>
        </a:spcBef>
        <a:buFont typeface="Arial"/>
        <a:buChar char="•"/>
        <a:defRPr sz="240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1000"/>
        </a:spcBef>
        <a:buFont typeface="Arial"/>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1000"/>
        </a:spcBef>
        <a:buFont typeface="Arial"/>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1000"/>
        </a:spcBef>
        <a:buFont typeface="Arial"/>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6.jpg"/><Relationship Id="rId7" Type="http://schemas.openxmlformats.org/officeDocument/2006/relationships/hyperlink" Target="https://www.linkedin.com/company/level-access" TargetMode="External"/><Relationship Id="rId12" Type="http://schemas.openxmlformats.org/officeDocument/2006/relationships/hyperlink" Target="https://www.levelaccess.com/csun18/" TargetMode="External"/><Relationship Id="rId2" Type="http://schemas.openxmlformats.org/officeDocument/2006/relationships/hyperlink" Target="mailto:alistair.garrison@levelaccess.com" TargetMode="External"/><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hyperlink" Target="http://www.levelaccess.com/blog/" TargetMode="External"/><Relationship Id="rId5" Type="http://schemas.openxmlformats.org/officeDocument/2006/relationships/hyperlink" Target="https://twitter.com/LevelAccessA11y" TargetMode="External"/><Relationship Id="rId10" Type="http://schemas.openxmlformats.org/officeDocument/2006/relationships/image" Target="../media/image33.png"/><Relationship Id="rId4" Type="http://schemas.openxmlformats.org/officeDocument/2006/relationships/image" Target="../media/image30.jpeg"/><Relationship Id="rId9" Type="http://schemas.openxmlformats.org/officeDocument/2006/relationships/hyperlink" Target="https://www.facebook.com/LevelAccessA11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8.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4272756" y="951476"/>
            <a:ext cx="7421939" cy="2489556"/>
          </a:xfrm>
        </p:spPr>
        <p:txBody>
          <a:bodyPr anchor="b">
            <a:noAutofit/>
          </a:bodyPr>
          <a:lstStyle/>
          <a:p>
            <a:r>
              <a:rPr lang="en-US" sz="4400" dirty="0">
                <a:solidFill>
                  <a:schemeClr val="tx1"/>
                </a:solidFill>
              </a:rPr>
              <a:t>Accessibility Testing in Continuous Delivery Environments</a:t>
            </a:r>
          </a:p>
        </p:txBody>
      </p:sp>
      <p:sp>
        <p:nvSpPr>
          <p:cNvPr id="5" name="Subtitle 10"/>
          <p:cNvSpPr>
            <a:spLocks noGrp="1"/>
          </p:cNvSpPr>
          <p:nvPr>
            <p:ph type="subTitle" idx="1"/>
          </p:nvPr>
        </p:nvSpPr>
        <p:spPr>
          <a:xfrm>
            <a:off x="4806080" y="3392904"/>
            <a:ext cx="6355291" cy="2183063"/>
          </a:xfrm>
        </p:spPr>
        <p:txBody>
          <a:bodyPr>
            <a:noAutofit/>
          </a:bodyPr>
          <a:lstStyle/>
          <a:p>
            <a:pPr>
              <a:lnSpc>
                <a:spcPct val="100000"/>
              </a:lnSpc>
              <a:spcBef>
                <a:spcPts val="0"/>
              </a:spcBef>
            </a:pPr>
            <a:r>
              <a:rPr lang="en-US" b="1" dirty="0">
                <a:solidFill>
                  <a:schemeClr val="tx1"/>
                </a:solidFill>
              </a:rPr>
              <a:t>Presented by:</a:t>
            </a:r>
          </a:p>
          <a:p>
            <a:pPr>
              <a:lnSpc>
                <a:spcPct val="100000"/>
              </a:lnSpc>
              <a:spcBef>
                <a:spcPts val="0"/>
              </a:spcBef>
            </a:pPr>
            <a:r>
              <a:rPr lang="en-US" sz="2800" b="1" dirty="0">
                <a:solidFill>
                  <a:schemeClr val="tx1"/>
                </a:solidFill>
              </a:rPr>
              <a:t>Alistair Garrison</a:t>
            </a:r>
          </a:p>
          <a:p>
            <a:pPr>
              <a:lnSpc>
                <a:spcPct val="100000"/>
              </a:lnSpc>
              <a:spcBef>
                <a:spcPts val="0"/>
              </a:spcBef>
            </a:pPr>
            <a:r>
              <a:rPr lang="en-US" sz="2800" dirty="0">
                <a:solidFill>
                  <a:schemeClr val="tx1"/>
                </a:solidFill>
              </a:rPr>
              <a:t>Director of Accessibility Research</a:t>
            </a:r>
          </a:p>
        </p:txBody>
      </p:sp>
      <p:sp>
        <p:nvSpPr>
          <p:cNvPr id="4" name="Subtitle 4">
            <a:extLst>
              <a:ext uri="{FF2B5EF4-FFF2-40B4-BE49-F238E27FC236}">
                <a16:creationId xmlns:a16="http://schemas.microsoft.com/office/drawing/2014/main" id="{1F264FCD-4CD8-B741-989B-3031C8E3D831}"/>
              </a:ext>
            </a:extLst>
          </p:cNvPr>
          <p:cNvSpPr txBox="1">
            <a:spLocks/>
          </p:cNvSpPr>
          <p:nvPr/>
        </p:nvSpPr>
        <p:spPr>
          <a:xfrm>
            <a:off x="4459454" y="5128054"/>
            <a:ext cx="5005821" cy="14457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b="0" i="0" kern="1200">
                <a:solidFill>
                  <a:schemeClr val="tx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rial" charset="0"/>
                <a:ea typeface="Arial" charset="0"/>
                <a:cs typeface="Arial"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i="1" dirty="0"/>
              <a:t>CSUN 2018 Assistive</a:t>
            </a:r>
            <a:br>
              <a:rPr lang="en-US" sz="2000" i="1" dirty="0"/>
            </a:br>
            <a:r>
              <a:rPr lang="en-US" sz="2000" i="1" dirty="0"/>
              <a:t>Technology Conference</a:t>
            </a:r>
          </a:p>
          <a:p>
            <a:r>
              <a:rPr lang="en-US" sz="2000" dirty="0"/>
              <a:t>March 21, 2018</a:t>
            </a:r>
          </a:p>
        </p:txBody>
      </p:sp>
    </p:spTree>
    <p:extLst>
      <p:ext uri="{BB962C8B-B14F-4D97-AF65-F5344CB8AC3E}">
        <p14:creationId xmlns:p14="http://schemas.microsoft.com/office/powerpoint/2010/main" val="91517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FYI - What is Continuous Integration?</a:t>
            </a:r>
          </a:p>
        </p:txBody>
      </p:sp>
      <p:sp>
        <p:nvSpPr>
          <p:cNvPr id="37" name="Content Placeholder 36"/>
          <p:cNvSpPr>
            <a:spLocks noGrp="1"/>
          </p:cNvSpPr>
          <p:nvPr>
            <p:ph idx="1"/>
          </p:nvPr>
        </p:nvSpPr>
        <p:spPr>
          <a:xfrm>
            <a:off x="838200" y="1644161"/>
            <a:ext cx="5404944" cy="4532801"/>
          </a:xfrm>
        </p:spPr>
        <p:txBody>
          <a:bodyPr>
            <a:normAutofit fontScale="92500"/>
          </a:bodyPr>
          <a:lstStyle/>
          <a:p>
            <a:r>
              <a:rPr lang="en-US" dirty="0"/>
              <a:t>Continuous Integration (CI) is a development practice;</a:t>
            </a:r>
          </a:p>
          <a:p>
            <a:r>
              <a:rPr lang="en-US" dirty="0"/>
              <a:t>It requires developers to check-in their code to a shared repository – ideally several times a day. </a:t>
            </a:r>
          </a:p>
          <a:p>
            <a:r>
              <a:rPr lang="en-US" dirty="0"/>
              <a:t>Each check-in forces an automatic re-build; then re-test of the software (from the integrated code) </a:t>
            </a:r>
          </a:p>
          <a:p>
            <a:r>
              <a:rPr lang="en-US" dirty="0"/>
              <a:t>So integration issues can be detected immediately.</a:t>
            </a:r>
          </a:p>
        </p:txBody>
      </p:sp>
      <p:pic>
        <p:nvPicPr>
          <p:cNvPr id="10" name="Content Placeholder 9" descr="Continuous Integration Cycle showing source control leading to build; build leading to test; test leading to develop; and develop leading to source control again." title="Continuous Integration Cycle"/>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6528019" y="1813603"/>
            <a:ext cx="5251450" cy="4193916"/>
          </a:xfrm>
          <a:prstGeom prst="rect">
            <a:avLst/>
          </a:prstGeom>
        </p:spPr>
      </p:pic>
      <p:sp>
        <p:nvSpPr>
          <p:cNvPr id="6" name="Slide Number Placeholder 4"/>
          <p:cNvSpPr>
            <a:spLocks noGrp="1"/>
          </p:cNvSpPr>
          <p:nvPr>
            <p:ph type="sldNum" sz="quarter" idx="4"/>
          </p:nvPr>
        </p:nvSpPr>
        <p:spPr>
          <a:xfrm>
            <a:off x="838200" y="6356350"/>
            <a:ext cx="2743200" cy="365125"/>
          </a:xfrm>
        </p:spPr>
        <p:txBody>
          <a:bodyPr/>
          <a:lstStyle/>
          <a:p>
            <a:pPr algn="l"/>
            <a:fld id="{2030EA8A-DA75-3443-B9EE-A63E33F4F203}" type="slidenum">
              <a:rPr lang="en-US"/>
              <a:pPr algn="l"/>
              <a:t>10</a:t>
            </a:fld>
            <a:endParaRPr lang="en-US" dirty="0"/>
          </a:p>
        </p:txBody>
      </p:sp>
      <p:sp>
        <p:nvSpPr>
          <p:cNvPr id="5" name="Footer Placeholder 3"/>
          <p:cNvSpPr>
            <a:spLocks noGrp="1"/>
          </p:cNvSpPr>
          <p:nvPr>
            <p:ph type="ftr" sz="quarter" idx="3"/>
          </p:nvPr>
        </p:nvSpPr>
        <p:spPr>
          <a:xfrm>
            <a:off x="3581400" y="6356350"/>
            <a:ext cx="5081337" cy="365125"/>
          </a:xfrm>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20221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dissolv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dissolv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dissolv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dissolve">
                                      <p:cBhvr>
                                        <p:cTn id="2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FYI - Continuous Testing</a:t>
            </a:r>
            <a:r>
              <a:rPr lang="mr-IN" dirty="0"/>
              <a:t>…</a:t>
            </a:r>
            <a:endParaRPr lang="en-US" dirty="0"/>
          </a:p>
        </p:txBody>
      </p:sp>
      <p:sp>
        <p:nvSpPr>
          <p:cNvPr id="3" name="Content Placeholder 2"/>
          <p:cNvSpPr>
            <a:spLocks noGrp="1"/>
          </p:cNvSpPr>
          <p:nvPr>
            <p:ph idx="1"/>
          </p:nvPr>
        </p:nvSpPr>
        <p:spPr/>
        <p:txBody>
          <a:bodyPr>
            <a:noAutofit/>
          </a:bodyPr>
          <a:lstStyle/>
          <a:p>
            <a:pPr>
              <a:lnSpc>
                <a:spcPct val="100000"/>
              </a:lnSpc>
            </a:pPr>
            <a:r>
              <a:rPr lang="en-US" sz="2600" b="1" dirty="0"/>
              <a:t>Continuous Testing (CT) </a:t>
            </a:r>
            <a:r>
              <a:rPr lang="en-US" sz="2600" dirty="0"/>
              <a:t>is the process of executing automated tests within areas of the software delivery “conveyor belt” in order to find and remove bugs at the earliest possible point</a:t>
            </a:r>
            <a:r>
              <a:rPr lang="mr-IN" sz="2600" dirty="0"/>
              <a:t>…</a:t>
            </a:r>
            <a:endParaRPr lang="en-GB" sz="2600" dirty="0"/>
          </a:p>
          <a:p>
            <a:pPr>
              <a:lnSpc>
                <a:spcPct val="100000"/>
              </a:lnSpc>
            </a:pPr>
            <a:r>
              <a:rPr lang="en-GB" sz="2600" dirty="0"/>
              <a:t>CT can be done at lots of testing points:</a:t>
            </a:r>
          </a:p>
          <a:p>
            <a:pPr lvl="1">
              <a:lnSpc>
                <a:spcPct val="100000"/>
              </a:lnSpc>
            </a:pPr>
            <a:r>
              <a:rPr lang="en-GB" sz="2200" dirty="0"/>
              <a:t>Wireframe creation</a:t>
            </a:r>
          </a:p>
          <a:p>
            <a:pPr lvl="1">
              <a:lnSpc>
                <a:spcPct val="100000"/>
              </a:lnSpc>
            </a:pPr>
            <a:r>
              <a:rPr lang="en-GB" sz="2200" dirty="0"/>
              <a:t>Ticket creation (Jira)</a:t>
            </a:r>
          </a:p>
          <a:p>
            <a:pPr lvl="1">
              <a:lnSpc>
                <a:spcPct val="100000"/>
              </a:lnSpc>
            </a:pPr>
            <a:r>
              <a:rPr lang="en-GB" sz="2200" dirty="0"/>
              <a:t>Pre-commit – of code into a repository</a:t>
            </a:r>
          </a:p>
          <a:p>
            <a:pPr lvl="1">
              <a:lnSpc>
                <a:spcPct val="100000"/>
              </a:lnSpc>
            </a:pPr>
            <a:r>
              <a:rPr lang="en-GB" sz="2200" dirty="0"/>
              <a:t>Commit – of code into a repository</a:t>
            </a:r>
          </a:p>
          <a:p>
            <a:pPr lvl="1">
              <a:lnSpc>
                <a:spcPct val="100000"/>
              </a:lnSpc>
            </a:pPr>
            <a:r>
              <a:rPr lang="en-GB" sz="2200" dirty="0"/>
              <a:t>Build – Unit Tests / Acceptance Tests</a:t>
            </a:r>
          </a:p>
          <a:p>
            <a:pPr lvl="1">
              <a:lnSpc>
                <a:spcPct val="100000"/>
              </a:lnSpc>
            </a:pPr>
            <a:r>
              <a:rPr lang="en-GB" sz="2200" dirty="0" err="1"/>
              <a:t>Etc</a:t>
            </a:r>
            <a:r>
              <a:rPr lang="mr-IN" sz="2200" dirty="0"/>
              <a:t>…</a:t>
            </a:r>
            <a:endParaRPr lang="en-GB" sz="2200" dirty="0"/>
          </a:p>
        </p:txBody>
      </p:sp>
      <p:sp>
        <p:nvSpPr>
          <p:cNvPr id="5" name="Slide Number Placeholder 4"/>
          <p:cNvSpPr>
            <a:spLocks noGrp="1"/>
          </p:cNvSpPr>
          <p:nvPr>
            <p:ph type="sldNum" sz="quarter" idx="4"/>
          </p:nvPr>
        </p:nvSpPr>
        <p:spPr/>
        <p:txBody>
          <a:bodyPr/>
          <a:lstStyle/>
          <a:p>
            <a:fld id="{2030EA8A-DA75-3443-B9EE-A63E33F4F203}" type="slidenum">
              <a:rPr lang="en-US"/>
              <a:pPr/>
              <a:t>11</a:t>
            </a:fld>
            <a:endParaRPr lang="en-US" dirty="0"/>
          </a:p>
        </p:txBody>
      </p:sp>
      <p:sp>
        <p:nvSpPr>
          <p:cNvPr id="6" name="Footer Placeholder 4">
            <a:extLst>
              <a:ext uri="{FF2B5EF4-FFF2-40B4-BE49-F238E27FC236}">
                <a16:creationId xmlns:a16="http://schemas.microsoft.com/office/drawing/2014/main" id="{FA61290B-38D2-468C-9CAB-0F1493885425}"/>
              </a:ext>
            </a:extLst>
          </p:cNvPr>
          <p:cNvSpPr txBox="1">
            <a:spLocks/>
          </p:cNvSpPr>
          <p:nvPr/>
        </p:nvSpPr>
        <p:spPr>
          <a:xfrm>
            <a:off x="3647635" y="6356350"/>
            <a:ext cx="4896729"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96433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US" dirty="0"/>
              <a:t>So, let’s look at changes to testing activities in Continuous Delivery </a:t>
            </a:r>
            <a:r>
              <a:rPr lang="en-US" dirty="0" err="1"/>
              <a:t>Envs</a:t>
            </a:r>
            <a:r>
              <a:rPr lang="mr-IN" dirty="0"/>
              <a:t>…</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a:t>Testing typically breaks-down into two types:</a:t>
            </a:r>
          </a:p>
          <a:p>
            <a:pPr marL="514350" indent="-514350">
              <a:buFont typeface="+mj-lt"/>
              <a:buAutoNum type="arabicPeriod"/>
            </a:pPr>
            <a:r>
              <a:rPr lang="en-US" sz="3200" b="1" dirty="0"/>
              <a:t>Functional testing</a:t>
            </a:r>
            <a:r>
              <a:rPr lang="en-US" sz="3200" dirty="0"/>
              <a:t>: checking software to ensure that it has all the required functionality specified in the functional requirements documentation;</a:t>
            </a:r>
          </a:p>
          <a:p>
            <a:pPr marL="514350" indent="-514350">
              <a:buFont typeface="+mj-lt"/>
              <a:buAutoNum type="arabicPeriod"/>
            </a:pPr>
            <a:r>
              <a:rPr lang="en-US" sz="3200" b="1" dirty="0"/>
              <a:t>Non-functional testing</a:t>
            </a:r>
            <a:r>
              <a:rPr lang="en-US" sz="3200" dirty="0"/>
              <a:t>: checking the way a system operates, rather than its specific functionality.</a:t>
            </a:r>
          </a:p>
          <a:p>
            <a:endParaRPr lang="en-US" sz="3200" dirty="0"/>
          </a:p>
        </p:txBody>
      </p:sp>
      <p:sp>
        <p:nvSpPr>
          <p:cNvPr id="5" name="Slide Number Placeholder 4"/>
          <p:cNvSpPr>
            <a:spLocks noGrp="1"/>
          </p:cNvSpPr>
          <p:nvPr>
            <p:ph type="sldNum" sz="quarter" idx="4"/>
          </p:nvPr>
        </p:nvSpPr>
        <p:spPr/>
        <p:txBody>
          <a:bodyPr/>
          <a:lstStyle/>
          <a:p>
            <a:fld id="{2030EA8A-DA75-3443-B9EE-A63E33F4F203}" type="slidenum">
              <a:rPr lang="en-US"/>
              <a:pPr/>
              <a:t>12</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83428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US" dirty="0"/>
              <a:t>Changes to testing activities in Continuous Delivery Environments</a:t>
            </a:r>
            <a:r>
              <a:rPr lang="mr-IN" dirty="0"/>
              <a:t>…</a:t>
            </a:r>
            <a:endParaRPr lang="en-US" dirty="0"/>
          </a:p>
        </p:txBody>
      </p:sp>
      <p:sp>
        <p:nvSpPr>
          <p:cNvPr id="3" name="Content Placeholder 2"/>
          <p:cNvSpPr>
            <a:spLocks noGrp="1"/>
          </p:cNvSpPr>
          <p:nvPr>
            <p:ph idx="1"/>
          </p:nvPr>
        </p:nvSpPr>
        <p:spPr/>
        <p:txBody>
          <a:bodyPr>
            <a:normAutofit lnSpcReduction="10000"/>
          </a:bodyPr>
          <a:lstStyle/>
          <a:p>
            <a:r>
              <a:rPr lang="en-US" dirty="0"/>
              <a:t>With an emphasis on automation, orgs are looking to break-down or change their current functional, and increasingly non-functional, testing procedures into as many fully automatable pieces as possible. </a:t>
            </a:r>
          </a:p>
          <a:p>
            <a:r>
              <a:rPr lang="en-US" dirty="0"/>
              <a:t>Looking for opportunities to replace manual tests with more automatable tests, like:</a:t>
            </a:r>
          </a:p>
          <a:p>
            <a:pPr lvl="1"/>
            <a:r>
              <a:rPr lang="en-US" b="1" dirty="0"/>
              <a:t>unit tests: </a:t>
            </a:r>
            <a:r>
              <a:rPr lang="en-US" dirty="0"/>
              <a:t>which exercise coded functions to determine if they behaves as expected;</a:t>
            </a:r>
          </a:p>
          <a:p>
            <a:pPr lvl="1"/>
            <a:r>
              <a:rPr lang="en-US" b="1" dirty="0"/>
              <a:t>end-to-end acceptance tests: </a:t>
            </a:r>
            <a:r>
              <a:rPr lang="en-US" dirty="0"/>
              <a:t>which exercise features, or more typically a parts of a feature, through simulated user interaction with a user interface, to determine if software behaves in an acceptable manner.</a:t>
            </a:r>
          </a:p>
        </p:txBody>
      </p:sp>
      <p:sp>
        <p:nvSpPr>
          <p:cNvPr id="5" name="Slide Number Placeholder 4"/>
          <p:cNvSpPr>
            <a:spLocks noGrp="1"/>
          </p:cNvSpPr>
          <p:nvPr>
            <p:ph type="sldNum" sz="quarter" idx="4"/>
          </p:nvPr>
        </p:nvSpPr>
        <p:spPr/>
        <p:txBody>
          <a:bodyPr/>
          <a:lstStyle/>
          <a:p>
            <a:fld id="{2030EA8A-DA75-3443-B9EE-A63E33F4F203}" type="slidenum">
              <a:rPr lang="en-US"/>
              <a:pPr/>
              <a:t>13</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8974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42761"/>
          </a:xfrm>
        </p:spPr>
        <p:txBody>
          <a:bodyPr/>
          <a:lstStyle/>
          <a:p>
            <a:r>
              <a:rPr lang="en-US" dirty="0"/>
              <a:t>And, also consider changes to the role of the QA Tester in CD environments…</a:t>
            </a:r>
          </a:p>
        </p:txBody>
      </p:sp>
      <p:sp>
        <p:nvSpPr>
          <p:cNvPr id="3" name="Content Placeholder 2"/>
          <p:cNvSpPr>
            <a:spLocks noGrp="1"/>
          </p:cNvSpPr>
          <p:nvPr>
            <p:ph idx="1"/>
          </p:nvPr>
        </p:nvSpPr>
        <p:spPr/>
        <p:txBody>
          <a:bodyPr>
            <a:normAutofit/>
          </a:bodyPr>
          <a:lstStyle/>
          <a:p>
            <a:r>
              <a:rPr lang="en-US" dirty="0"/>
              <a:t>No longer the gatekeepers at specific quality gates, or just bug finders, QA testers are now tasked with leading the hunt for process improvement, by:</a:t>
            </a:r>
          </a:p>
          <a:p>
            <a:pPr lvl="1"/>
            <a:r>
              <a:rPr lang="en-US" dirty="0"/>
              <a:t>identifying / resolving product and process issues, or potential areas of issue;</a:t>
            </a:r>
          </a:p>
          <a:p>
            <a:pPr lvl="1"/>
            <a:r>
              <a:rPr lang="en-US" dirty="0"/>
              <a:t>automating existing processes; and / or changing existing processes to make them automatable – to make delivery as fast as possible. </a:t>
            </a:r>
          </a:p>
          <a:p>
            <a:pPr marL="0" indent="0">
              <a:buNone/>
            </a:pP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14</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8209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US" dirty="0"/>
              <a:t>Changes to the role of the QA Tester to support them in CD environments…</a:t>
            </a:r>
          </a:p>
        </p:txBody>
      </p:sp>
      <p:sp>
        <p:nvSpPr>
          <p:cNvPr id="3" name="Content Placeholder 2"/>
          <p:cNvSpPr>
            <a:spLocks noGrp="1"/>
          </p:cNvSpPr>
          <p:nvPr>
            <p:ph idx="1"/>
          </p:nvPr>
        </p:nvSpPr>
        <p:spPr/>
        <p:txBody>
          <a:bodyPr>
            <a:normAutofit/>
          </a:bodyPr>
          <a:lstStyle/>
          <a:p>
            <a:r>
              <a:rPr lang="en-US" dirty="0"/>
              <a:t>Whilst also advocating best practices which are known to decrease bugs (like Test Driven-Development); and</a:t>
            </a:r>
          </a:p>
          <a:p>
            <a:r>
              <a:rPr lang="en-US" dirty="0"/>
              <a:t>Driving adoption of tooling (general QA tools or specialized) that best supports the implementation of those best practices:</a:t>
            </a:r>
          </a:p>
          <a:p>
            <a:pPr lvl="1"/>
            <a:r>
              <a:rPr lang="en-US" dirty="0"/>
              <a:t>Unit Test frameworks; </a:t>
            </a:r>
          </a:p>
          <a:p>
            <a:pPr lvl="1"/>
            <a:r>
              <a:rPr lang="en-US" dirty="0"/>
              <a:t>BDD Test frameworks consuming requirements written in Gherkin;</a:t>
            </a:r>
          </a:p>
          <a:p>
            <a:pPr lvl="1"/>
            <a:r>
              <a:rPr lang="en-US" dirty="0"/>
              <a:t>Accessibility testing libraries; </a:t>
            </a:r>
          </a:p>
          <a:p>
            <a:pPr lvl="1"/>
            <a:r>
              <a:rPr lang="en-US" dirty="0" err="1"/>
              <a:t>Etc</a:t>
            </a:r>
            <a:r>
              <a:rPr lang="mr-IN" dirty="0"/>
              <a:t>…</a:t>
            </a:r>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15</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43653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52210"/>
            <a:ext cx="10918372" cy="1057276"/>
          </a:xfrm>
        </p:spPr>
        <p:txBody>
          <a:bodyPr/>
          <a:lstStyle/>
          <a:p>
            <a:r>
              <a:rPr lang="en-US" dirty="0"/>
              <a:t>But, there’s also the virtuous circle effect</a:t>
            </a:r>
            <a:r>
              <a:rPr lang="mr-IN" dirty="0"/>
              <a:t>…</a:t>
            </a:r>
            <a:r>
              <a:rPr lang="en-US" dirty="0"/>
              <a:t> </a:t>
            </a:r>
          </a:p>
        </p:txBody>
      </p:sp>
      <p:sp>
        <p:nvSpPr>
          <p:cNvPr id="7" name="TextBox 6"/>
          <p:cNvSpPr txBox="1"/>
          <p:nvPr/>
        </p:nvSpPr>
        <p:spPr>
          <a:xfrm>
            <a:off x="838200" y="1602738"/>
            <a:ext cx="7797800" cy="3873881"/>
          </a:xfrm>
          <a:prstGeom prst="rect">
            <a:avLst/>
          </a:prstGeom>
          <a:noFill/>
        </p:spPr>
        <p:txBody>
          <a:bodyPr wrap="square" rtlCol="0">
            <a:spAutoFit/>
          </a:bodyPr>
          <a:lstStyle/>
          <a:p>
            <a:pPr indent="-228600">
              <a:lnSpc>
                <a:spcPct val="90000"/>
              </a:lnSpc>
              <a:spcBef>
                <a:spcPts val="1000"/>
              </a:spcBef>
            </a:pPr>
            <a:r>
              <a:rPr lang="en-US" sz="3200" dirty="0">
                <a:latin typeface="Arial" charset="0"/>
                <a:ea typeface="Arial" charset="0"/>
                <a:cs typeface="Arial" charset="0"/>
              </a:rPr>
              <a:t>A recurring cycle of events, with the result of each increasing the beneficial effect of the next</a:t>
            </a:r>
            <a:r>
              <a:rPr lang="mr-IN" sz="3200" dirty="0">
                <a:latin typeface="Arial" charset="0"/>
                <a:ea typeface="Arial" charset="0"/>
                <a:cs typeface="Arial" charset="0"/>
              </a:rPr>
              <a:t>…</a:t>
            </a:r>
            <a:r>
              <a:rPr lang="en-US" sz="3200" dirty="0">
                <a:latin typeface="Arial" charset="0"/>
                <a:ea typeface="Arial" charset="0"/>
                <a:cs typeface="Arial" charset="0"/>
              </a:rPr>
              <a:t> e.g. </a:t>
            </a:r>
          </a:p>
          <a:p>
            <a:pPr marL="296863" indent="-228600">
              <a:lnSpc>
                <a:spcPct val="90000"/>
              </a:lnSpc>
              <a:spcBef>
                <a:spcPts val="1000"/>
              </a:spcBef>
              <a:buClr>
                <a:srgbClr val="3359EC"/>
              </a:buClr>
              <a:buFont typeface="Arial" charset="0"/>
              <a:buChar char="•"/>
            </a:pPr>
            <a:r>
              <a:rPr lang="en-US" sz="2800" dirty="0">
                <a:latin typeface="Arial" charset="0"/>
                <a:ea typeface="Arial" charset="0"/>
                <a:cs typeface="Arial" charset="0"/>
              </a:rPr>
              <a:t>Changes to development</a:t>
            </a:r>
          </a:p>
          <a:p>
            <a:pPr marL="296863" indent="-228600">
              <a:lnSpc>
                <a:spcPct val="90000"/>
              </a:lnSpc>
              <a:spcBef>
                <a:spcPts val="1000"/>
              </a:spcBef>
              <a:buClr>
                <a:srgbClr val="3359EC"/>
              </a:buClr>
              <a:buFont typeface="Arial" charset="0"/>
              <a:buChar char="•"/>
            </a:pPr>
            <a:r>
              <a:rPr lang="en-US" sz="2800" dirty="0">
                <a:latin typeface="Arial" charset="0"/>
                <a:ea typeface="Arial" charset="0"/>
                <a:cs typeface="Arial" charset="0"/>
              </a:rPr>
              <a:t>Changes to QA</a:t>
            </a:r>
          </a:p>
          <a:p>
            <a:pPr marL="296863" indent="-228600">
              <a:lnSpc>
                <a:spcPct val="90000"/>
              </a:lnSpc>
              <a:spcBef>
                <a:spcPts val="1000"/>
              </a:spcBef>
              <a:buClr>
                <a:srgbClr val="3359EC"/>
              </a:buClr>
              <a:buFont typeface="Arial" charset="0"/>
              <a:buChar char="•"/>
            </a:pPr>
            <a:r>
              <a:rPr lang="en-US" sz="2800" dirty="0">
                <a:latin typeface="Arial" charset="0"/>
                <a:ea typeface="Arial" charset="0"/>
                <a:cs typeface="Arial" charset="0"/>
              </a:rPr>
              <a:t>Changes to testing</a:t>
            </a:r>
          </a:p>
          <a:p>
            <a:pPr marL="296863" indent="-228600">
              <a:lnSpc>
                <a:spcPct val="90000"/>
              </a:lnSpc>
              <a:spcBef>
                <a:spcPts val="1000"/>
              </a:spcBef>
              <a:buClr>
                <a:srgbClr val="3359EC"/>
              </a:buClr>
              <a:buFont typeface="Arial" charset="0"/>
              <a:buChar char="•"/>
            </a:pPr>
            <a:r>
              <a:rPr lang="en-US" sz="2800" dirty="0">
                <a:latin typeface="Arial" charset="0"/>
                <a:ea typeface="Arial" charset="0"/>
                <a:cs typeface="Arial" charset="0"/>
              </a:rPr>
              <a:t>And, in turn, changes to development resulting from changes to testing</a:t>
            </a:r>
            <a:r>
              <a:rPr lang="mr-IN" sz="2800" dirty="0">
                <a:latin typeface="Arial" charset="0"/>
                <a:ea typeface="Arial" charset="0"/>
                <a:cs typeface="Arial" charset="0"/>
              </a:rPr>
              <a:t>…</a:t>
            </a:r>
            <a:endParaRPr lang="en-US" sz="2800" dirty="0">
              <a:latin typeface="Arial" charset="0"/>
              <a:ea typeface="Arial" charset="0"/>
              <a:cs typeface="Arial" charset="0"/>
            </a:endParaRPr>
          </a:p>
        </p:txBody>
      </p:sp>
      <p:grpSp>
        <p:nvGrpSpPr>
          <p:cNvPr id="9" name="Group 8" descr="Group of arrows making a circle"/>
          <p:cNvGrpSpPr/>
          <p:nvPr/>
        </p:nvGrpSpPr>
        <p:grpSpPr>
          <a:xfrm>
            <a:off x="7413721" y="2788521"/>
            <a:ext cx="3771900" cy="2159000"/>
            <a:chOff x="1076558" y="2750944"/>
            <a:chExt cx="3771900" cy="2159000"/>
          </a:xfrm>
        </p:grpSpPr>
        <p:pic>
          <p:nvPicPr>
            <p:cNvPr id="6" name="Picture 5" descr="Group of arrows making a circle"/>
            <p:cNvPicPr>
              <a:picLocks noChangeAspect="1"/>
            </p:cNvPicPr>
            <p:nvPr/>
          </p:nvPicPr>
          <p:blipFill>
            <a:blip r:embed="rId2"/>
            <a:stretch>
              <a:fillRect/>
            </a:stretch>
          </p:blipFill>
          <p:spPr>
            <a:xfrm>
              <a:off x="1076558" y="2750944"/>
              <a:ext cx="3771900" cy="2159000"/>
            </a:xfrm>
            <a:prstGeom prst="rect">
              <a:avLst/>
            </a:prstGeom>
          </p:spPr>
        </p:pic>
        <p:sp>
          <p:nvSpPr>
            <p:cNvPr id="8" name="Rectangle 7"/>
            <p:cNvSpPr/>
            <p:nvPr/>
          </p:nvSpPr>
          <p:spPr>
            <a:xfrm>
              <a:off x="2209800" y="3680882"/>
              <a:ext cx="1371600" cy="300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4"/>
          </p:nvPr>
        </p:nvSpPr>
        <p:spPr/>
        <p:txBody>
          <a:bodyPr/>
          <a:lstStyle/>
          <a:p>
            <a:fld id="{2030EA8A-DA75-3443-B9EE-A63E33F4F203}" type="slidenum">
              <a:rPr lang="en-US"/>
              <a:pPr/>
              <a:t>16</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9614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13733"/>
          </a:xfrm>
        </p:spPr>
        <p:txBody>
          <a:bodyPr/>
          <a:lstStyle/>
          <a:p>
            <a:r>
              <a:rPr lang="en-US" dirty="0"/>
              <a:t>Changes to software development practices to support Continuous Testing</a:t>
            </a:r>
          </a:p>
        </p:txBody>
      </p:sp>
      <p:sp>
        <p:nvSpPr>
          <p:cNvPr id="3" name="Content Placeholder 2"/>
          <p:cNvSpPr>
            <a:spLocks noGrp="1"/>
          </p:cNvSpPr>
          <p:nvPr>
            <p:ph idx="1"/>
          </p:nvPr>
        </p:nvSpPr>
        <p:spPr>
          <a:xfrm>
            <a:off x="838199" y="1666777"/>
            <a:ext cx="5736021" cy="3803857"/>
          </a:xfrm>
        </p:spPr>
        <p:txBody>
          <a:bodyPr>
            <a:normAutofit/>
          </a:bodyPr>
          <a:lstStyle/>
          <a:p>
            <a:r>
              <a:rPr lang="en-US" sz="3200" dirty="0"/>
              <a:t>The emphasis on creating a delivery pipeline which is automated, and </a:t>
            </a:r>
            <a:r>
              <a:rPr lang="en-US" sz="3200" dirty="0" err="1"/>
              <a:t>monitorable</a:t>
            </a:r>
            <a:r>
              <a:rPr lang="en-US" sz="3200" dirty="0"/>
              <a:t>, naturally means the selection / promotion of the most testable software development practices.</a:t>
            </a:r>
          </a:p>
        </p:txBody>
      </p:sp>
      <p:grpSp>
        <p:nvGrpSpPr>
          <p:cNvPr id="9" name="Group 8" descr="Image of intertwined roads, with multiple road signs with arrows pointing in different directions. The center road reads, &quot;Most Testable&quot;"/>
          <p:cNvGrpSpPr/>
          <p:nvPr/>
        </p:nvGrpSpPr>
        <p:grpSpPr>
          <a:xfrm>
            <a:off x="7084868" y="1977903"/>
            <a:ext cx="4268932" cy="3314700"/>
            <a:chOff x="6738158" y="1773457"/>
            <a:chExt cx="4268932" cy="3314700"/>
          </a:xfrm>
        </p:grpSpPr>
        <p:pic>
          <p:nvPicPr>
            <p:cNvPr id="7" name="Picture 6" descr="Image of intertwined roads, with multiple road signs with arrows pointing in different directions. The center road reads, &quot;Most Testable&quot;"/>
            <p:cNvPicPr>
              <a:picLocks noChangeAspect="1"/>
            </p:cNvPicPr>
            <p:nvPr/>
          </p:nvPicPr>
          <p:blipFill>
            <a:blip r:embed="rId2"/>
            <a:stretch>
              <a:fillRect/>
            </a:stretch>
          </p:blipFill>
          <p:spPr>
            <a:xfrm>
              <a:off x="6738158" y="1773457"/>
              <a:ext cx="4268932" cy="3314700"/>
            </a:xfrm>
            <a:prstGeom prst="rect">
              <a:avLst/>
            </a:prstGeom>
          </p:spPr>
        </p:pic>
        <p:sp>
          <p:nvSpPr>
            <p:cNvPr id="8" name="TextBox 7"/>
            <p:cNvSpPr txBox="1"/>
            <p:nvPr/>
          </p:nvSpPr>
          <p:spPr>
            <a:xfrm rot="5400000">
              <a:off x="8103407" y="4149663"/>
              <a:ext cx="1538434" cy="338554"/>
            </a:xfrm>
            <a:prstGeom prst="rect">
              <a:avLst/>
            </a:prstGeom>
            <a:noFill/>
          </p:spPr>
          <p:txBody>
            <a:bodyPr wrap="none" rtlCol="0">
              <a:spAutoFit/>
            </a:bodyPr>
            <a:lstStyle/>
            <a:p>
              <a:r>
                <a:rPr lang="en-US" sz="1600" b="1" dirty="0">
                  <a:solidFill>
                    <a:schemeClr val="bg1"/>
                  </a:solidFill>
                  <a:latin typeface="Arial" charset="0"/>
                  <a:ea typeface="Arial" charset="0"/>
                  <a:cs typeface="Arial" charset="0"/>
                </a:rPr>
                <a:t>Most Testable</a:t>
              </a:r>
            </a:p>
          </p:txBody>
        </p:sp>
      </p:grpSp>
      <p:sp>
        <p:nvSpPr>
          <p:cNvPr id="5" name="Slide Number Placeholder 4"/>
          <p:cNvSpPr>
            <a:spLocks noGrp="1"/>
          </p:cNvSpPr>
          <p:nvPr>
            <p:ph type="sldNum" sz="quarter" idx="4"/>
          </p:nvPr>
        </p:nvSpPr>
        <p:spPr/>
        <p:txBody>
          <a:bodyPr/>
          <a:lstStyle/>
          <a:p>
            <a:fld id="{2030EA8A-DA75-3443-B9EE-A63E33F4F203}" type="slidenum">
              <a:rPr lang="en-US"/>
              <a:pPr/>
              <a:t>17</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30960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like</a:t>
            </a:r>
            <a:r>
              <a:rPr lang="mr-IN" dirty="0"/>
              <a:t>…</a:t>
            </a:r>
            <a:endParaRPr lang="en-US" dirty="0"/>
          </a:p>
        </p:txBody>
      </p:sp>
      <p:sp>
        <p:nvSpPr>
          <p:cNvPr id="3" name="Content Placeholder 2"/>
          <p:cNvSpPr>
            <a:spLocks noGrp="1"/>
          </p:cNvSpPr>
          <p:nvPr>
            <p:ph idx="1"/>
          </p:nvPr>
        </p:nvSpPr>
        <p:spPr>
          <a:xfrm>
            <a:off x="838200" y="1644161"/>
            <a:ext cx="10515600" cy="4532801"/>
          </a:xfrm>
        </p:spPr>
        <p:txBody>
          <a:bodyPr>
            <a:normAutofit/>
          </a:bodyPr>
          <a:lstStyle/>
          <a:p>
            <a:r>
              <a:rPr lang="en-US" dirty="0"/>
              <a:t>Product requirements being written directly in Gherkin;</a:t>
            </a:r>
          </a:p>
          <a:p>
            <a:r>
              <a:rPr lang="en-US" dirty="0"/>
              <a:t>Adoption of coding languages that have good static inspection tools (linters, etc.);</a:t>
            </a:r>
          </a:p>
          <a:p>
            <a:r>
              <a:rPr lang="en-US" dirty="0"/>
              <a:t>Adoption of standardized and “most able to be tested in an automatable manner”: </a:t>
            </a:r>
          </a:p>
          <a:p>
            <a:pPr lvl="1"/>
            <a:r>
              <a:rPr lang="en-US" dirty="0"/>
              <a:t>UI Component style guidelines;</a:t>
            </a:r>
          </a:p>
          <a:p>
            <a:pPr lvl="1"/>
            <a:r>
              <a:rPr lang="en-US" dirty="0"/>
              <a:t>UI Web Components (Polymer / Web Components); or UI Frameworks (e.g. Angular2, </a:t>
            </a:r>
            <a:r>
              <a:rPr lang="en-US" dirty="0" err="1"/>
              <a:t>React.js</a:t>
            </a:r>
            <a:r>
              <a:rPr lang="en-US" dirty="0"/>
              <a:t>,);</a:t>
            </a:r>
          </a:p>
          <a:p>
            <a:r>
              <a:rPr lang="en-US" dirty="0"/>
              <a:t>Adoption of test libraries / frameworks which “play nicely” with CI Servers.</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18</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03831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FYI - Gherkin</a:t>
            </a:r>
          </a:p>
        </p:txBody>
      </p:sp>
      <p:sp>
        <p:nvSpPr>
          <p:cNvPr id="3" name="Content Placeholder 2"/>
          <p:cNvSpPr>
            <a:spLocks noGrp="1"/>
          </p:cNvSpPr>
          <p:nvPr>
            <p:ph idx="1"/>
          </p:nvPr>
        </p:nvSpPr>
        <p:spPr>
          <a:xfrm>
            <a:off x="836200" y="1670831"/>
            <a:ext cx="8228971" cy="4871859"/>
          </a:xfrm>
        </p:spPr>
        <p:txBody>
          <a:bodyPr>
            <a:normAutofit/>
          </a:bodyPr>
          <a:lstStyle/>
          <a:p>
            <a:r>
              <a:rPr lang="en-US" dirty="0"/>
              <a:t>Gherkin = “Human Readable + Machine Readable, Domain Specific Language that lets you describe software's behavior without detailing how that behavior is implemented”. </a:t>
            </a:r>
          </a:p>
          <a:p>
            <a:r>
              <a:rPr lang="en-US" dirty="0"/>
              <a:t>Requirements written in Gherkin can be run through a linter and grammar checked automatically.</a:t>
            </a:r>
          </a:p>
          <a:p>
            <a:r>
              <a:rPr lang="en-US" dirty="0"/>
              <a:t>And, by capturing your requirements in Gherkin they can then used as automated acceptance tests in Behavior-Driven Development (BDD) frameworks (e.g. Cucumber).</a:t>
            </a:r>
          </a:p>
          <a:p>
            <a:endParaRPr lang="en-US" dirty="0"/>
          </a:p>
        </p:txBody>
      </p:sp>
      <p:pic>
        <p:nvPicPr>
          <p:cNvPr id="6" name="Picture 5" descr="photo of pickles"/>
          <p:cNvPicPr>
            <a:picLocks noChangeAspect="1"/>
          </p:cNvPicPr>
          <p:nvPr/>
        </p:nvPicPr>
        <p:blipFill>
          <a:blip r:embed="rId2"/>
          <a:stretch>
            <a:fillRect/>
          </a:stretch>
        </p:blipFill>
        <p:spPr>
          <a:xfrm>
            <a:off x="8795144" y="2121397"/>
            <a:ext cx="3175000" cy="252730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19</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7442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a:t>
            </a:r>
          </a:p>
        </p:txBody>
      </p:sp>
      <p:sp>
        <p:nvSpPr>
          <p:cNvPr id="8" name="Subtitle 7"/>
          <p:cNvSpPr>
            <a:spLocks noGrp="1"/>
          </p:cNvSpPr>
          <p:nvPr>
            <p:ph type="subTitle" idx="10"/>
          </p:nvPr>
        </p:nvSpPr>
        <p:spPr/>
        <p:txBody>
          <a:bodyPr>
            <a:noAutofit/>
          </a:bodyPr>
          <a:lstStyle/>
          <a:p>
            <a:r>
              <a:rPr lang="en-US" dirty="0"/>
              <a:t>Alistair Garrison</a:t>
            </a:r>
          </a:p>
        </p:txBody>
      </p:sp>
      <p:sp>
        <p:nvSpPr>
          <p:cNvPr id="7" name="Content Placeholder 6"/>
          <p:cNvSpPr>
            <a:spLocks noGrp="1"/>
          </p:cNvSpPr>
          <p:nvPr>
            <p:ph idx="1"/>
          </p:nvPr>
        </p:nvSpPr>
        <p:spPr>
          <a:xfrm>
            <a:off x="838200" y="1848120"/>
            <a:ext cx="6574536" cy="4328846"/>
          </a:xfrm>
        </p:spPr>
        <p:txBody>
          <a:bodyPr>
            <a:noAutofit/>
          </a:bodyPr>
          <a:lstStyle/>
          <a:p>
            <a:pPr lvl="0"/>
            <a:r>
              <a:rPr lang="en-US" dirty="0"/>
              <a:t>Director of Accessibility Research</a:t>
            </a:r>
          </a:p>
          <a:p>
            <a:pPr lvl="0"/>
            <a:r>
              <a:rPr lang="en-US" dirty="0"/>
              <a:t>17 years experience - auditing websites, and developing support tools.</a:t>
            </a:r>
          </a:p>
          <a:p>
            <a:pPr lvl="0"/>
            <a:r>
              <a:rPr lang="en-US" dirty="0"/>
              <a:t>W3C/WAI – Participant: Formerly Evaluation Methodology Task Force, and now the Accessibility Conformance Testing Task Force.</a:t>
            </a:r>
          </a:p>
        </p:txBody>
      </p:sp>
      <p:pic>
        <p:nvPicPr>
          <p:cNvPr id="2" name="Picture 1" descr="Alistair Garrison photo"/>
          <p:cNvPicPr>
            <a:picLocks noChangeAspect="1"/>
          </p:cNvPicPr>
          <p:nvPr/>
        </p:nvPicPr>
        <p:blipFill rotWithShape="1">
          <a:blip r:embed="rId3">
            <a:extLst>
              <a:ext uri="{28A0092B-C50C-407E-A947-70E740481C1C}">
                <a14:useLocalDpi xmlns:a14="http://schemas.microsoft.com/office/drawing/2010/main" val="0"/>
              </a:ext>
            </a:extLst>
          </a:blip>
          <a:srcRect l="6681" b="21474"/>
          <a:stretch/>
        </p:blipFill>
        <p:spPr>
          <a:xfrm>
            <a:off x="7727313" y="1975104"/>
            <a:ext cx="2800987" cy="3535451"/>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smtClean="0"/>
              <a:pPr/>
              <a:t>2</a:t>
            </a:fld>
            <a:endParaRPr lang="en-US" dirty="0"/>
          </a:p>
        </p:txBody>
      </p:sp>
      <p:sp>
        <p:nvSpPr>
          <p:cNvPr id="4" name="Footer Placeholder 3"/>
          <p:cNvSpPr>
            <a:spLocks noGrp="1"/>
          </p:cNvSpPr>
          <p:nvPr>
            <p:ph type="ftr" sz="quarter" idx="3"/>
          </p:nvPr>
        </p:nvSpPr>
        <p:spPr>
          <a:xfrm>
            <a:off x="3651584" y="6356350"/>
            <a:ext cx="4888832" cy="365125"/>
          </a:xfrm>
        </p:spPr>
        <p:txBody>
          <a:bodyPr/>
          <a:lstStyle/>
          <a:p>
            <a:r>
              <a:rPr lang="en-US">
                <a:solidFill>
                  <a:srgbClr val="898989"/>
                </a:solidFill>
              </a:rPr>
              <a:t>levelaccess.com</a:t>
            </a:r>
            <a:r>
              <a:rPr lang="en-US">
                <a:solidFill>
                  <a:srgbClr val="595959"/>
                </a:solidFill>
              </a:rPr>
              <a:t>   </a:t>
            </a:r>
            <a:r>
              <a:rPr lang="en-US" b="1">
                <a:solidFill>
                  <a:srgbClr val="898989"/>
                </a:solidFill>
              </a:rPr>
              <a:t> </a:t>
            </a:r>
            <a:r>
              <a:rPr lang="en-US" b="1">
                <a:solidFill>
                  <a:srgbClr val="5DD345"/>
                </a:solidFill>
              </a:rPr>
              <a:t>|</a:t>
            </a:r>
            <a:r>
              <a:rPr lang="en-US" b="1">
                <a:solidFill>
                  <a:srgbClr val="595959"/>
                </a:solidFill>
              </a:rPr>
              <a:t>    </a:t>
            </a:r>
            <a:r>
              <a:rPr lang="en-US">
                <a:solidFill>
                  <a:srgbClr val="898989"/>
                </a:solidFill>
              </a:rPr>
              <a:t>(</a:t>
            </a:r>
            <a:r>
              <a:rPr lang="de-DE">
                <a:solidFill>
                  <a:srgbClr val="898989"/>
                </a:solidFill>
              </a:rPr>
              <a:t>800) 899-9659    </a:t>
            </a:r>
            <a:r>
              <a:rPr lang="en-US" b="1">
                <a:solidFill>
                  <a:srgbClr val="5DD345"/>
                </a:solidFill>
              </a:rPr>
              <a:t>|</a:t>
            </a:r>
            <a:r>
              <a:rPr lang="en-US">
                <a:solidFill>
                  <a:srgbClr val="595959"/>
                </a:solidFill>
              </a:rPr>
              <a:t>    </a:t>
            </a:r>
            <a:r>
              <a:rPr lang="en-US">
                <a:solidFill>
                  <a:srgbClr val="898989"/>
                </a:solidFill>
              </a:rPr>
              <a:t>info@levelaccess.com</a:t>
            </a:r>
            <a:endParaRPr lang="en-US" dirty="0">
              <a:solidFill>
                <a:srgbClr val="898989"/>
              </a:solidFill>
            </a:endParaRPr>
          </a:p>
        </p:txBody>
      </p:sp>
    </p:spTree>
    <p:extLst>
      <p:ext uri="{BB962C8B-B14F-4D97-AF65-F5344CB8AC3E}">
        <p14:creationId xmlns:p14="http://schemas.microsoft.com/office/powerpoint/2010/main" val="1699882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FYI - Web Components</a:t>
            </a:r>
          </a:p>
        </p:txBody>
      </p:sp>
      <p:sp>
        <p:nvSpPr>
          <p:cNvPr id="3" name="Content Placeholder 2"/>
          <p:cNvSpPr>
            <a:spLocks noGrp="1"/>
          </p:cNvSpPr>
          <p:nvPr>
            <p:ph idx="1"/>
          </p:nvPr>
        </p:nvSpPr>
        <p:spPr>
          <a:xfrm>
            <a:off x="838200" y="1644161"/>
            <a:ext cx="7040880" cy="4532801"/>
          </a:xfrm>
        </p:spPr>
        <p:txBody>
          <a:bodyPr>
            <a:normAutofit/>
          </a:bodyPr>
          <a:lstStyle/>
          <a:p>
            <a:r>
              <a:rPr lang="en-US" sz="3200" dirty="0"/>
              <a:t>W3C’s Web Components (really 4 standards) are fully-encapsulated easily re-usable and incorporable UI components.  </a:t>
            </a:r>
          </a:p>
          <a:p>
            <a:r>
              <a:rPr lang="en-US" sz="3200" dirty="0"/>
              <a:t>Web Components now enable a company to have UI components that are “write once, run anywhere” ready. </a:t>
            </a:r>
          </a:p>
          <a:p>
            <a:endParaRPr lang="en-US" sz="3200" dirty="0"/>
          </a:p>
          <a:p>
            <a:endParaRPr lang="en-US" sz="3200" dirty="0"/>
          </a:p>
        </p:txBody>
      </p:sp>
      <p:pic>
        <p:nvPicPr>
          <p:cNvPr id="6" name="Picture 5" descr="Graphic showing web components: HTML Templates; Shadow DOM, Custom Elements, and HTML Imports"/>
          <p:cNvPicPr>
            <a:picLocks noChangeAspect="1"/>
          </p:cNvPicPr>
          <p:nvPr/>
        </p:nvPicPr>
        <p:blipFill>
          <a:blip r:embed="rId2"/>
          <a:stretch>
            <a:fillRect/>
          </a:stretch>
        </p:blipFill>
        <p:spPr>
          <a:xfrm>
            <a:off x="8036560" y="1980820"/>
            <a:ext cx="3317240" cy="3859481"/>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20</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1560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US" dirty="0"/>
              <a:t>So, how do we incorporate new testing types into Continuous Testing</a:t>
            </a:r>
          </a:p>
        </p:txBody>
      </p:sp>
      <p:sp>
        <p:nvSpPr>
          <p:cNvPr id="3" name="Content Placeholder 2"/>
          <p:cNvSpPr>
            <a:spLocks noGrp="1"/>
          </p:cNvSpPr>
          <p:nvPr>
            <p:ph idx="1"/>
          </p:nvPr>
        </p:nvSpPr>
        <p:spPr>
          <a:xfrm>
            <a:off x="838200" y="1644161"/>
            <a:ext cx="6644640" cy="4532801"/>
          </a:xfrm>
        </p:spPr>
        <p:txBody>
          <a:bodyPr/>
          <a:lstStyle/>
          <a:p>
            <a:r>
              <a:rPr lang="en-GB" sz="3200" dirty="0"/>
              <a:t>As we move forward, we naturally discover new areas within our IT systems which become important to test:</a:t>
            </a:r>
          </a:p>
          <a:p>
            <a:pPr lvl="1"/>
            <a:r>
              <a:rPr lang="en-GB" sz="2800" dirty="0"/>
              <a:t>Performance;</a:t>
            </a:r>
          </a:p>
          <a:p>
            <a:pPr lvl="1"/>
            <a:r>
              <a:rPr lang="en-GB" sz="2800" dirty="0"/>
              <a:t>Security;</a:t>
            </a:r>
          </a:p>
          <a:p>
            <a:pPr lvl="1"/>
            <a:r>
              <a:rPr lang="en-GB" sz="2800" dirty="0"/>
              <a:t>Accessibility;</a:t>
            </a:r>
          </a:p>
          <a:p>
            <a:pPr lvl="1"/>
            <a:r>
              <a:rPr lang="en-GB" sz="2800" dirty="0"/>
              <a:t>Some future test type…</a:t>
            </a:r>
          </a:p>
          <a:p>
            <a:pPr lvl="1"/>
            <a:r>
              <a:rPr lang="en-GB" sz="2800" dirty="0"/>
              <a:t>Etc.</a:t>
            </a:r>
            <a:endParaRPr lang="en-US" dirty="0"/>
          </a:p>
        </p:txBody>
      </p:sp>
      <p:pic>
        <p:nvPicPr>
          <p:cNvPr id="6" name="Picture 5" descr="Pie chart with equal slices for: Performance Testing, Functional testing, User Acceptance Testing, Regression Testing, Security Testing and UX Testing"/>
          <p:cNvPicPr>
            <a:picLocks noChangeAspect="1"/>
          </p:cNvPicPr>
          <p:nvPr/>
        </p:nvPicPr>
        <p:blipFill rotWithShape="1">
          <a:blip r:embed="rId2"/>
          <a:srcRect l="11690" t="1449" r="11924" b="1841"/>
          <a:stretch/>
        </p:blipFill>
        <p:spPr>
          <a:xfrm>
            <a:off x="7204842" y="1706880"/>
            <a:ext cx="4572000" cy="4187893"/>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21</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531968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US" dirty="0"/>
              <a:t>To incorporate a new testing type into Continuous Testing</a:t>
            </a:r>
            <a:r>
              <a:rPr lang="mr-IN" dirty="0"/>
              <a:t>…</a:t>
            </a:r>
            <a:endParaRPr lang="en-US" dirty="0"/>
          </a:p>
        </p:txBody>
      </p:sp>
      <p:sp>
        <p:nvSpPr>
          <p:cNvPr id="3" name="Content Placeholder 2"/>
          <p:cNvSpPr>
            <a:spLocks noGrp="1"/>
          </p:cNvSpPr>
          <p:nvPr>
            <p:ph idx="1"/>
          </p:nvPr>
        </p:nvSpPr>
        <p:spPr>
          <a:xfrm>
            <a:off x="838200" y="1644161"/>
            <a:ext cx="6507480" cy="4031425"/>
          </a:xfrm>
        </p:spPr>
        <p:txBody>
          <a:bodyPr>
            <a:normAutofit/>
          </a:bodyPr>
          <a:lstStyle/>
          <a:p>
            <a:r>
              <a:rPr lang="en-GB" sz="3200" dirty="0"/>
              <a:t>An organization might typically start by identifying:</a:t>
            </a:r>
          </a:p>
          <a:p>
            <a:pPr lvl="1"/>
            <a:r>
              <a:rPr lang="en-GB" sz="2800" dirty="0"/>
              <a:t>what functional / non-functional testing they’ll need to do; </a:t>
            </a:r>
          </a:p>
          <a:p>
            <a:pPr lvl="1"/>
            <a:r>
              <a:rPr lang="en-GB" sz="2800" dirty="0"/>
              <a:t>what (in terms of artefacts) they’ll be testing;</a:t>
            </a:r>
          </a:p>
          <a:p>
            <a:pPr lvl="1"/>
            <a:r>
              <a:rPr lang="en-GB" sz="2800" dirty="0"/>
              <a:t>where (in the delivery conveyor belt) that testing will take place;</a:t>
            </a:r>
          </a:p>
        </p:txBody>
      </p:sp>
      <p:pic>
        <p:nvPicPr>
          <p:cNvPr id="6" name="Picture 5" descr="Image of a man's arm drawing and organizational chart"/>
          <p:cNvPicPr>
            <a:picLocks noChangeAspect="1"/>
          </p:cNvPicPr>
          <p:nvPr/>
        </p:nvPicPr>
        <p:blipFill>
          <a:blip r:embed="rId2"/>
          <a:stretch>
            <a:fillRect/>
          </a:stretch>
        </p:blipFill>
        <p:spPr>
          <a:xfrm>
            <a:off x="7639833" y="2343931"/>
            <a:ext cx="4013512" cy="267081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22</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23976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US" dirty="0"/>
              <a:t>To incorporate a new testing type into Continuous Testing</a:t>
            </a:r>
            <a:r>
              <a:rPr lang="mr-IN" dirty="0"/>
              <a:t>…</a:t>
            </a:r>
            <a:r>
              <a:rPr lang="en-US" dirty="0"/>
              <a:t> (cont’d)</a:t>
            </a:r>
          </a:p>
        </p:txBody>
      </p:sp>
      <p:sp>
        <p:nvSpPr>
          <p:cNvPr id="3" name="Content Placeholder 2"/>
          <p:cNvSpPr>
            <a:spLocks noGrp="1"/>
          </p:cNvSpPr>
          <p:nvPr>
            <p:ph idx="1"/>
          </p:nvPr>
        </p:nvSpPr>
        <p:spPr>
          <a:xfrm>
            <a:off x="838200" y="1644161"/>
            <a:ext cx="6571592" cy="4532801"/>
          </a:xfrm>
        </p:spPr>
        <p:txBody>
          <a:bodyPr>
            <a:normAutofit/>
          </a:bodyPr>
          <a:lstStyle/>
          <a:p>
            <a:r>
              <a:rPr lang="en-GB" sz="3200" dirty="0"/>
              <a:t>And, if their current tool-chain, within their current processes, can support that; or:</a:t>
            </a:r>
          </a:p>
          <a:p>
            <a:pPr lvl="1"/>
            <a:r>
              <a:rPr lang="en-GB" sz="2800" dirty="0"/>
              <a:t>if changes will be needed to those existing processes or tools; </a:t>
            </a:r>
          </a:p>
          <a:p>
            <a:pPr lvl="1"/>
            <a:r>
              <a:rPr lang="en-GB" sz="2800" dirty="0"/>
              <a:t>if new tools or processes or tools will need to be created; </a:t>
            </a:r>
          </a:p>
          <a:p>
            <a:pPr lvl="1"/>
            <a:r>
              <a:rPr lang="en-GB" sz="2800" dirty="0"/>
              <a:t>if changes to what is being tested will enable better automation.</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23</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pic>
        <p:nvPicPr>
          <p:cNvPr id="7" name="Picture 6" descr="Image of a man's arm drawing and organizational chart"/>
          <p:cNvPicPr>
            <a:picLocks noChangeAspect="1"/>
          </p:cNvPicPr>
          <p:nvPr/>
        </p:nvPicPr>
        <p:blipFill>
          <a:blip r:embed="rId2"/>
          <a:stretch>
            <a:fillRect/>
          </a:stretch>
        </p:blipFill>
        <p:spPr>
          <a:xfrm>
            <a:off x="7639833" y="2343931"/>
            <a:ext cx="4013512" cy="2670810"/>
          </a:xfrm>
          <a:prstGeom prst="rect">
            <a:avLst/>
          </a:prstGeom>
        </p:spPr>
      </p:pic>
    </p:spTree>
    <p:extLst>
      <p:ext uri="{BB962C8B-B14F-4D97-AF65-F5344CB8AC3E}">
        <p14:creationId xmlns:p14="http://schemas.microsoft.com/office/powerpoint/2010/main" val="22888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what about accessibility testing?</a:t>
            </a:r>
            <a:endParaRPr lang="en-US" dirty="0"/>
          </a:p>
        </p:txBody>
      </p:sp>
      <p:sp>
        <p:nvSpPr>
          <p:cNvPr id="3" name="Content Placeholder 2"/>
          <p:cNvSpPr>
            <a:spLocks noGrp="1"/>
          </p:cNvSpPr>
          <p:nvPr>
            <p:ph idx="1"/>
          </p:nvPr>
        </p:nvSpPr>
        <p:spPr>
          <a:xfrm>
            <a:off x="838200" y="1644161"/>
            <a:ext cx="10515600" cy="4532801"/>
          </a:xfrm>
        </p:spPr>
        <p:txBody>
          <a:bodyPr>
            <a:noAutofit/>
          </a:bodyPr>
          <a:lstStyle/>
          <a:p>
            <a:r>
              <a:rPr lang="en-US" sz="3000" dirty="0"/>
              <a:t>Really, it’s just another test type. Plain and simple</a:t>
            </a:r>
            <a:r>
              <a:rPr lang="mr-IN" sz="3000" dirty="0"/>
              <a:t>…</a:t>
            </a:r>
            <a:endParaRPr lang="en-US" sz="3000" dirty="0"/>
          </a:p>
          <a:p>
            <a:r>
              <a:rPr lang="en-GB" sz="3000" dirty="0"/>
              <a:t>There are clear functional and non-functional components:</a:t>
            </a:r>
          </a:p>
          <a:p>
            <a:pPr lvl="1"/>
            <a:r>
              <a:rPr lang="en-GB" sz="2600" b="1" dirty="0"/>
              <a:t>Functional Accessibility Testing</a:t>
            </a:r>
            <a:r>
              <a:rPr lang="en-GB" sz="2600" dirty="0"/>
              <a:t>: checking that people with disabilities, with required as necessary support from one or more Assistive Technologies, can undertake each relevant function specified in the requirements. </a:t>
            </a:r>
          </a:p>
          <a:p>
            <a:pPr lvl="1"/>
            <a:r>
              <a:rPr lang="en-GB" sz="2600" b="1" dirty="0"/>
              <a:t>Usability testing for people with disabilities (by preferably people with disabilities)</a:t>
            </a:r>
            <a:r>
              <a:rPr lang="en-GB" sz="2600" dirty="0"/>
              <a:t>: checking the usability of each relevant function specified in the requirements from the point of view of people with disabilities (with required support from one or more Assistive Technologies).</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24</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67414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6"/>
            <a:ext cx="10515600" cy="637198"/>
          </a:xfrm>
        </p:spPr>
        <p:txBody>
          <a:bodyPr/>
          <a:lstStyle/>
          <a:p>
            <a:r>
              <a:rPr lang="en-GB" sz="3200" dirty="0"/>
              <a:t>So, what about accessibility testing? (cont’d)</a:t>
            </a:r>
            <a:endParaRPr lang="en-US" dirty="0"/>
          </a:p>
        </p:txBody>
      </p:sp>
      <p:sp>
        <p:nvSpPr>
          <p:cNvPr id="10" name="Subtitle 5"/>
          <p:cNvSpPr>
            <a:spLocks noGrp="1"/>
          </p:cNvSpPr>
          <p:nvPr>
            <p:ph type="subTitle" idx="10"/>
          </p:nvPr>
        </p:nvSpPr>
        <p:spPr>
          <a:xfrm>
            <a:off x="838200" y="1107373"/>
            <a:ext cx="10515600" cy="369276"/>
          </a:xfrm>
        </p:spPr>
        <p:txBody>
          <a:bodyPr>
            <a:noAutofit/>
          </a:bodyPr>
          <a:lstStyle/>
          <a:p>
            <a:r>
              <a:rPr lang="en-US" dirty="0"/>
              <a:t>From a functional testing perspective</a:t>
            </a:r>
          </a:p>
        </p:txBody>
      </p:sp>
      <p:sp>
        <p:nvSpPr>
          <p:cNvPr id="3" name="Content Placeholder 2"/>
          <p:cNvSpPr>
            <a:spLocks noGrp="1"/>
          </p:cNvSpPr>
          <p:nvPr>
            <p:ph idx="1"/>
          </p:nvPr>
        </p:nvSpPr>
        <p:spPr>
          <a:xfrm>
            <a:off x="838200" y="1644161"/>
            <a:ext cx="6019799" cy="4532801"/>
          </a:xfrm>
        </p:spPr>
        <p:txBody>
          <a:bodyPr>
            <a:normAutofit/>
          </a:bodyPr>
          <a:lstStyle/>
          <a:p>
            <a:r>
              <a:rPr lang="en-US" dirty="0"/>
              <a:t>We’ll start to see the adoption of those Accessibility Techniques which are most automatically testable.</a:t>
            </a:r>
          </a:p>
          <a:p>
            <a:r>
              <a:rPr lang="en-US" dirty="0"/>
              <a:t>Say you have two WCAG 2.0 Techniques that broadly achieve the same thing, but one is much more automatically testable than the other, then the more testable technique is highly likely to win-out for implementation in CD </a:t>
            </a:r>
            <a:r>
              <a:rPr lang="en-US" dirty="0" err="1"/>
              <a:t>envs</a:t>
            </a:r>
            <a:r>
              <a:rPr lang="en-US" dirty="0"/>
              <a:t>. </a:t>
            </a:r>
          </a:p>
          <a:p>
            <a:endParaRPr lang="en-US" dirty="0"/>
          </a:p>
        </p:txBody>
      </p:sp>
      <p:grpSp>
        <p:nvGrpSpPr>
          <p:cNvPr id="11" name="Group 10" descr="Image of intertwined roads, with multiple road signs with arrows pointing in different directions. The center road reads, &quot;Most Testable&quot;"/>
          <p:cNvGrpSpPr/>
          <p:nvPr/>
        </p:nvGrpSpPr>
        <p:grpSpPr>
          <a:xfrm>
            <a:off x="7084868" y="2114286"/>
            <a:ext cx="4268932" cy="3314700"/>
            <a:chOff x="7084868" y="2114286"/>
            <a:chExt cx="4268932" cy="3314700"/>
          </a:xfrm>
        </p:grpSpPr>
        <p:pic>
          <p:nvPicPr>
            <p:cNvPr id="12" name="Picture 11" descr="Image of intertwined roads, with multiple road signs with arrows pointing in different directions. The center road reads, &quot;Most Testable&quot;"/>
            <p:cNvPicPr>
              <a:picLocks noChangeAspect="1"/>
            </p:cNvPicPr>
            <p:nvPr/>
          </p:nvPicPr>
          <p:blipFill>
            <a:blip r:embed="rId2"/>
            <a:stretch>
              <a:fillRect/>
            </a:stretch>
          </p:blipFill>
          <p:spPr>
            <a:xfrm>
              <a:off x="7084868" y="2114286"/>
              <a:ext cx="4268932" cy="3314700"/>
            </a:xfrm>
            <a:prstGeom prst="rect">
              <a:avLst/>
            </a:prstGeom>
          </p:spPr>
        </p:pic>
        <p:sp>
          <p:nvSpPr>
            <p:cNvPr id="13" name="TextBox 12"/>
            <p:cNvSpPr txBox="1"/>
            <p:nvPr/>
          </p:nvSpPr>
          <p:spPr>
            <a:xfrm rot="5400000">
              <a:off x="8399654" y="4409251"/>
              <a:ext cx="1639360" cy="400110"/>
            </a:xfrm>
            <a:prstGeom prst="rect">
              <a:avLst/>
            </a:prstGeom>
            <a:noFill/>
          </p:spPr>
          <p:txBody>
            <a:bodyPr wrap="none" rtlCol="0">
              <a:spAutoFit/>
            </a:bodyPr>
            <a:lstStyle/>
            <a:p>
              <a:r>
                <a:rPr lang="en-US" sz="2000" dirty="0">
                  <a:solidFill>
                    <a:schemeClr val="bg1"/>
                  </a:solidFill>
                </a:rPr>
                <a:t>Most Testable</a:t>
              </a:r>
            </a:p>
          </p:txBody>
        </p:sp>
      </p:grpSp>
      <p:sp>
        <p:nvSpPr>
          <p:cNvPr id="5" name="Slide Number Placeholder 4"/>
          <p:cNvSpPr>
            <a:spLocks noGrp="1"/>
          </p:cNvSpPr>
          <p:nvPr>
            <p:ph type="sldNum" sz="quarter" idx="4"/>
          </p:nvPr>
        </p:nvSpPr>
        <p:spPr/>
        <p:txBody>
          <a:bodyPr/>
          <a:lstStyle/>
          <a:p>
            <a:fld id="{2030EA8A-DA75-3443-B9EE-A63E33F4F203}" type="slidenum">
              <a:rPr lang="en-US"/>
              <a:pPr/>
              <a:t>25</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73697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38200" y="365126"/>
            <a:ext cx="10515600" cy="637198"/>
          </a:xfrm>
        </p:spPr>
        <p:txBody>
          <a:bodyPr/>
          <a:lstStyle/>
          <a:p>
            <a:r>
              <a:rPr lang="en-GB" sz="3000" dirty="0"/>
              <a:t>So, what about accessibility testing? (cont’d...)</a:t>
            </a:r>
            <a:endParaRPr lang="en-US" sz="3000" dirty="0"/>
          </a:p>
        </p:txBody>
      </p:sp>
      <p:sp>
        <p:nvSpPr>
          <p:cNvPr id="10" name="Subtitle 5"/>
          <p:cNvSpPr>
            <a:spLocks noGrp="1"/>
          </p:cNvSpPr>
          <p:nvPr>
            <p:ph type="subTitle" idx="10"/>
          </p:nvPr>
        </p:nvSpPr>
        <p:spPr>
          <a:xfrm>
            <a:off x="838200" y="1107373"/>
            <a:ext cx="10515600" cy="369276"/>
          </a:xfrm>
        </p:spPr>
        <p:txBody>
          <a:bodyPr>
            <a:noAutofit/>
          </a:bodyPr>
          <a:lstStyle/>
          <a:p>
            <a:r>
              <a:rPr lang="en-US" dirty="0">
                <a:solidFill>
                  <a:schemeClr val="tx1"/>
                </a:solidFill>
              </a:rPr>
              <a:t>From a non-functional testing perspective</a:t>
            </a:r>
          </a:p>
        </p:txBody>
      </p:sp>
      <p:sp>
        <p:nvSpPr>
          <p:cNvPr id="3" name="Content Placeholder 2"/>
          <p:cNvSpPr>
            <a:spLocks noGrp="1"/>
          </p:cNvSpPr>
          <p:nvPr>
            <p:ph idx="1"/>
          </p:nvPr>
        </p:nvSpPr>
        <p:spPr>
          <a:xfrm>
            <a:off x="838200" y="1644161"/>
            <a:ext cx="7811124" cy="4532801"/>
          </a:xfrm>
        </p:spPr>
        <p:txBody>
          <a:bodyPr>
            <a:normAutofit lnSpcReduction="10000"/>
          </a:bodyPr>
          <a:lstStyle/>
          <a:p>
            <a:r>
              <a:rPr lang="en-US" dirty="0"/>
              <a:t>In CD environments, usability testing will be in the form of non-blocking “conveyor belt” style dip-tests.  </a:t>
            </a:r>
          </a:p>
          <a:p>
            <a:r>
              <a:rPr lang="en-US" dirty="0"/>
              <a:t>For example, a certified “Trusted Tester” QA role would look to test a “sample” of features within products; both for technical accessibility, and usability.   </a:t>
            </a:r>
          </a:p>
          <a:p>
            <a:r>
              <a:rPr lang="en-US" dirty="0"/>
              <a:t>To inform / improve the overall software delivery conveyor belt – so it inherently starts to produce accessible UI interfaces which are highly usable; without testing becoming a delivery bottleneck.</a:t>
            </a:r>
          </a:p>
          <a:p>
            <a:endParaRPr lang="en-US" dirty="0"/>
          </a:p>
        </p:txBody>
      </p:sp>
      <p:pic>
        <p:nvPicPr>
          <p:cNvPr id="7" name="Content Placeholder 9" title="Road warning sign showing bottlenec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324" y="2185690"/>
            <a:ext cx="3127093" cy="2977536"/>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26</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209552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42761"/>
          </a:xfrm>
        </p:spPr>
        <p:txBody>
          <a:bodyPr/>
          <a:lstStyle/>
          <a:p>
            <a:r>
              <a:rPr lang="en-US" dirty="0"/>
              <a:t>So, what build artefacts might contain an accessibility issue?</a:t>
            </a:r>
          </a:p>
        </p:txBody>
      </p:sp>
      <p:sp>
        <p:nvSpPr>
          <p:cNvPr id="3" name="Content Placeholder 2"/>
          <p:cNvSpPr>
            <a:spLocks noGrp="1"/>
          </p:cNvSpPr>
          <p:nvPr>
            <p:ph idx="1"/>
          </p:nvPr>
        </p:nvSpPr>
        <p:spPr/>
        <p:txBody>
          <a:bodyPr>
            <a:normAutofit/>
          </a:bodyPr>
          <a:lstStyle/>
          <a:p>
            <a:r>
              <a:rPr lang="en-US" dirty="0"/>
              <a:t>With regard to accessibility testing, a good starting list would be:</a:t>
            </a:r>
          </a:p>
          <a:p>
            <a:pPr lvl="1"/>
            <a:r>
              <a:rPr lang="en-US" dirty="0"/>
              <a:t>User stories relating to UI components / features;</a:t>
            </a:r>
          </a:p>
          <a:p>
            <a:pPr lvl="1"/>
            <a:r>
              <a:rPr lang="en-US" dirty="0"/>
              <a:t>UI component style guide;</a:t>
            </a:r>
          </a:p>
          <a:p>
            <a:pPr lvl="1"/>
            <a:r>
              <a:rPr lang="en-US" dirty="0"/>
              <a:t>Static source code:</a:t>
            </a:r>
          </a:p>
          <a:p>
            <a:pPr lvl="2"/>
            <a:r>
              <a:rPr lang="en-US" sz="2200" dirty="0"/>
              <a:t>relating to the creation of UI components;</a:t>
            </a:r>
          </a:p>
          <a:p>
            <a:pPr lvl="2"/>
            <a:r>
              <a:rPr lang="en-US" sz="2200" dirty="0"/>
              <a:t>relating to containers for UI components e.g. templates;</a:t>
            </a:r>
          </a:p>
          <a:p>
            <a:pPr lvl="1"/>
            <a:r>
              <a:rPr lang="en-US" dirty="0"/>
              <a:t>Data that’s bound with UI components – possibly from a Content Management System;</a:t>
            </a:r>
          </a:p>
          <a:p>
            <a:pPr lvl="1"/>
            <a:r>
              <a:rPr lang="en-US" dirty="0"/>
              <a:t>Rendered DOM content from dynamic code interactions.</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27</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99017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10"/>
            <a:ext cx="10515600" cy="1057276"/>
          </a:xfrm>
        </p:spPr>
        <p:txBody>
          <a:bodyPr/>
          <a:lstStyle/>
          <a:p>
            <a:r>
              <a:rPr lang="en-US" dirty="0"/>
              <a:t>Where will this accessibility testing take place?</a:t>
            </a:r>
          </a:p>
        </p:txBody>
      </p:sp>
      <p:sp>
        <p:nvSpPr>
          <p:cNvPr id="8" name="TextBox 7"/>
          <p:cNvSpPr txBox="1"/>
          <p:nvPr/>
        </p:nvSpPr>
        <p:spPr>
          <a:xfrm>
            <a:off x="838199" y="1696427"/>
            <a:ext cx="10961915" cy="5249322"/>
          </a:xfrm>
          <a:prstGeom prst="rect">
            <a:avLst/>
          </a:prstGeom>
          <a:noFill/>
        </p:spPr>
        <p:txBody>
          <a:bodyPr wrap="square" rtlCol="0">
            <a:spAutoFit/>
          </a:bodyPr>
          <a:lstStyle/>
          <a:p>
            <a:pPr marL="285750" indent="-228600">
              <a:lnSpc>
                <a:spcPct val="82000"/>
              </a:lnSpc>
              <a:spcBef>
                <a:spcPts val="1000"/>
              </a:spcBef>
              <a:buClr>
                <a:srgbClr val="3359EC"/>
              </a:buClr>
              <a:buFont typeface="Arial" charset="0"/>
              <a:buChar char="•"/>
            </a:pPr>
            <a:r>
              <a:rPr lang="en-US" sz="2800" dirty="0">
                <a:latin typeface="Arial" charset="0"/>
                <a:ea typeface="Arial" charset="0"/>
                <a:cs typeface="Arial" charset="0"/>
              </a:rPr>
              <a:t>On raising a (Jira) ticket;</a:t>
            </a:r>
          </a:p>
          <a:p>
            <a:pPr marL="285750" indent="-228600">
              <a:lnSpc>
                <a:spcPct val="82000"/>
              </a:lnSpc>
              <a:spcBef>
                <a:spcPts val="1000"/>
              </a:spcBef>
              <a:buClr>
                <a:srgbClr val="3359EC"/>
              </a:buClr>
              <a:buFont typeface="Arial" charset="0"/>
              <a:buChar char="•"/>
            </a:pPr>
            <a:r>
              <a:rPr lang="en-US" sz="2800" dirty="0">
                <a:latin typeface="Arial" charset="0"/>
                <a:ea typeface="Arial" charset="0"/>
                <a:cs typeface="Arial" charset="0"/>
              </a:rPr>
              <a:t>Code: </a:t>
            </a:r>
          </a:p>
          <a:p>
            <a:pPr marL="742950" lvl="1" indent="-228600">
              <a:lnSpc>
                <a:spcPct val="82000"/>
              </a:lnSpc>
              <a:spcBef>
                <a:spcPts val="1000"/>
              </a:spcBef>
              <a:buClr>
                <a:srgbClr val="3359EC"/>
              </a:buClr>
              <a:buFont typeface="Arial" charset="0"/>
              <a:buChar char="•"/>
            </a:pPr>
            <a:r>
              <a:rPr lang="en-US" sz="2400" dirty="0">
                <a:latin typeface="Arial" charset="0"/>
                <a:ea typeface="Arial" charset="0"/>
                <a:cs typeface="Arial" charset="0"/>
              </a:rPr>
              <a:t>whilst it’s being written;</a:t>
            </a:r>
          </a:p>
          <a:p>
            <a:pPr marL="742950" lvl="1" indent="-228600">
              <a:lnSpc>
                <a:spcPct val="82000"/>
              </a:lnSpc>
              <a:spcBef>
                <a:spcPts val="1000"/>
              </a:spcBef>
              <a:buClr>
                <a:srgbClr val="3359EC"/>
              </a:buClr>
              <a:buFont typeface="Arial" charset="0"/>
              <a:buChar char="•"/>
            </a:pPr>
            <a:r>
              <a:rPr lang="en-US" sz="2400" dirty="0">
                <a:latin typeface="Arial" charset="0"/>
                <a:ea typeface="Arial" charset="0"/>
                <a:cs typeface="Arial" charset="0"/>
              </a:rPr>
              <a:t>on commit into CI;</a:t>
            </a:r>
          </a:p>
          <a:p>
            <a:pPr marL="742950" lvl="1" indent="-228600">
              <a:lnSpc>
                <a:spcPct val="82000"/>
              </a:lnSpc>
              <a:spcBef>
                <a:spcPts val="1000"/>
              </a:spcBef>
              <a:buClr>
                <a:srgbClr val="3359EC"/>
              </a:buClr>
              <a:buFont typeface="Arial" charset="0"/>
              <a:buChar char="•"/>
            </a:pPr>
            <a:r>
              <a:rPr lang="en-US" sz="2400" dirty="0">
                <a:latin typeface="Arial" charset="0"/>
                <a:ea typeface="Arial" charset="0"/>
                <a:cs typeface="Arial" charset="0"/>
              </a:rPr>
              <a:t>on integration, testing rendered DOM:</a:t>
            </a:r>
          </a:p>
          <a:p>
            <a:pPr marL="1200150" lvl="2" indent="-228600">
              <a:lnSpc>
                <a:spcPct val="82000"/>
              </a:lnSpc>
              <a:spcBef>
                <a:spcPts val="1000"/>
              </a:spcBef>
              <a:buClr>
                <a:srgbClr val="3359EC"/>
              </a:buClr>
              <a:buFont typeface="Arial" charset="0"/>
              <a:buChar char="•"/>
            </a:pPr>
            <a:r>
              <a:rPr lang="en-US" sz="2000" dirty="0">
                <a:latin typeface="Arial" charset="0"/>
                <a:ea typeface="Arial" charset="0"/>
                <a:cs typeface="Arial" charset="0"/>
              </a:rPr>
              <a:t>Smoke tests (Happy Path);</a:t>
            </a:r>
          </a:p>
          <a:p>
            <a:pPr marL="1200150" lvl="2" indent="-228600">
              <a:lnSpc>
                <a:spcPct val="82000"/>
              </a:lnSpc>
              <a:spcBef>
                <a:spcPts val="1000"/>
              </a:spcBef>
              <a:buClr>
                <a:srgbClr val="3359EC"/>
              </a:buClr>
              <a:buFont typeface="Arial" charset="0"/>
              <a:buChar char="•"/>
            </a:pPr>
            <a:r>
              <a:rPr lang="en-US" sz="2000" dirty="0">
                <a:latin typeface="Arial" charset="0"/>
                <a:ea typeface="Arial" charset="0"/>
                <a:cs typeface="Arial" charset="0"/>
              </a:rPr>
              <a:t>Unit tests;</a:t>
            </a:r>
          </a:p>
          <a:p>
            <a:pPr marL="1200150" lvl="2" indent="-228600">
              <a:lnSpc>
                <a:spcPct val="82000"/>
              </a:lnSpc>
              <a:spcBef>
                <a:spcPts val="1000"/>
              </a:spcBef>
              <a:buClr>
                <a:srgbClr val="3359EC"/>
              </a:buClr>
              <a:buFont typeface="Arial" charset="0"/>
              <a:buChar char="•"/>
            </a:pPr>
            <a:r>
              <a:rPr lang="en-US" sz="2000" dirty="0">
                <a:latin typeface="Arial" charset="0"/>
                <a:ea typeface="Arial" charset="0"/>
                <a:cs typeface="Arial" charset="0"/>
              </a:rPr>
              <a:t>Acceptance tests;</a:t>
            </a:r>
          </a:p>
          <a:p>
            <a:pPr marL="285750" indent="-228600">
              <a:lnSpc>
                <a:spcPct val="82000"/>
              </a:lnSpc>
              <a:spcBef>
                <a:spcPts val="1000"/>
              </a:spcBef>
              <a:buClr>
                <a:srgbClr val="3359EC"/>
              </a:buClr>
              <a:buFont typeface="Arial" charset="0"/>
              <a:buChar char="•"/>
            </a:pPr>
            <a:r>
              <a:rPr lang="en-US" sz="2800" dirty="0">
                <a:latin typeface="Arial" charset="0"/>
                <a:ea typeface="Arial" charset="0"/>
                <a:cs typeface="Arial" charset="0"/>
              </a:rPr>
              <a:t>On the “developing” product scrum deliveries, through usability “dip-tests”;</a:t>
            </a:r>
          </a:p>
          <a:p>
            <a:pPr marL="285750" indent="-228600">
              <a:lnSpc>
                <a:spcPct val="82000"/>
              </a:lnSpc>
              <a:spcBef>
                <a:spcPts val="1000"/>
              </a:spcBef>
              <a:buClr>
                <a:srgbClr val="3359EC"/>
              </a:buClr>
              <a:buFont typeface="Arial" charset="0"/>
              <a:buChar char="•"/>
            </a:pPr>
            <a:r>
              <a:rPr lang="en-US" sz="2800" dirty="0">
                <a:latin typeface="Arial" charset="0"/>
                <a:ea typeface="Arial" charset="0"/>
                <a:cs typeface="Arial" charset="0"/>
              </a:rPr>
              <a:t>Live monitoring of released products.</a:t>
            </a:r>
          </a:p>
          <a:p>
            <a:pPr marL="285750" indent="-228600">
              <a:lnSpc>
                <a:spcPct val="82000"/>
              </a:lnSpc>
              <a:spcBef>
                <a:spcPts val="1000"/>
              </a:spcBef>
              <a:buClr>
                <a:srgbClr val="3359EC"/>
              </a:buClr>
              <a:buFont typeface="Arial" charset="0"/>
              <a:buChar char="•"/>
            </a:pPr>
            <a:endParaRPr lang="en-US" sz="2400" dirty="0"/>
          </a:p>
        </p:txBody>
      </p:sp>
      <p:pic>
        <p:nvPicPr>
          <p:cNvPr id="7" name="Content Placeholder 9" title="Continuous Delivery Proces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195" y="1949564"/>
            <a:ext cx="4584875" cy="2429073"/>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28</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665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for accessibility testing</a:t>
            </a:r>
            <a:r>
              <a:rPr lang="mr-IN" dirty="0"/>
              <a:t>…</a:t>
            </a:r>
            <a:endParaRPr lang="en-US" dirty="0"/>
          </a:p>
        </p:txBody>
      </p:sp>
      <p:sp>
        <p:nvSpPr>
          <p:cNvPr id="6" name="Subtitle 5"/>
          <p:cNvSpPr>
            <a:spLocks noGrp="1"/>
          </p:cNvSpPr>
          <p:nvPr>
            <p:ph type="subTitle" idx="10"/>
          </p:nvPr>
        </p:nvSpPr>
        <p:spPr/>
        <p:txBody>
          <a:bodyPr>
            <a:noAutofit/>
          </a:bodyPr>
          <a:lstStyle/>
          <a:p>
            <a:r>
              <a:rPr lang="en-GB" dirty="0"/>
              <a:t>Static Artefact Inspection</a:t>
            </a:r>
            <a:endParaRPr lang="en-US" dirty="0"/>
          </a:p>
        </p:txBody>
      </p:sp>
      <p:sp>
        <p:nvSpPr>
          <p:cNvPr id="3" name="Content Placeholder 2"/>
          <p:cNvSpPr>
            <a:spLocks noGrp="1"/>
          </p:cNvSpPr>
          <p:nvPr>
            <p:ph idx="1"/>
          </p:nvPr>
        </p:nvSpPr>
        <p:spPr>
          <a:xfrm>
            <a:off x="838200" y="1644161"/>
            <a:ext cx="10515600" cy="4532801"/>
          </a:xfrm>
        </p:spPr>
        <p:txBody>
          <a:bodyPr/>
          <a:lstStyle/>
          <a:p>
            <a:pPr marL="0" indent="0">
              <a:buNone/>
            </a:pPr>
            <a:r>
              <a:rPr lang="en-US" dirty="0"/>
              <a:t>An extension to a ticket management system (like Jira) that “on ticket creation” analyses the text of the ticket to determine if the ticket:</a:t>
            </a:r>
          </a:p>
          <a:p>
            <a:pPr marL="458788" lvl="1" indent="-457200">
              <a:buFont typeface="+mj-lt"/>
              <a:buAutoNum type="arabicPeriod"/>
            </a:pPr>
            <a:r>
              <a:rPr lang="en-US" dirty="0"/>
              <a:t>Is formatted correctly (Gherkin linter); </a:t>
            </a:r>
          </a:p>
          <a:p>
            <a:pPr marL="458788" lvl="1" indent="-457200">
              <a:buFont typeface="+mj-lt"/>
              <a:buAutoNum type="arabicPeriod"/>
            </a:pPr>
            <a:r>
              <a:rPr lang="en-US" dirty="0"/>
              <a:t>Is for a UI Component / UI feature; and if it is:</a:t>
            </a:r>
          </a:p>
          <a:p>
            <a:pPr marL="685800" lvl="2"/>
            <a:r>
              <a:rPr lang="en-US" sz="2200" dirty="0"/>
              <a:t>Determines if accessibility is mentioned; and </a:t>
            </a:r>
          </a:p>
          <a:p>
            <a:pPr marL="685800" lvl="2"/>
            <a:r>
              <a:rPr lang="en-US" sz="2200" dirty="0"/>
              <a:t>Determines if behaviors relating to the </a:t>
            </a:r>
            <a:br>
              <a:rPr lang="en-US" sz="2200" dirty="0"/>
            </a:br>
            <a:r>
              <a:rPr lang="en-US" sz="2200" dirty="0"/>
              <a:t>operation of the component using only the </a:t>
            </a:r>
            <a:br>
              <a:rPr lang="en-US" sz="2200" dirty="0"/>
            </a:br>
            <a:r>
              <a:rPr lang="en-US" sz="2200" dirty="0"/>
              <a:t>keyboard have been provided. </a:t>
            </a:r>
          </a:p>
        </p:txBody>
      </p:sp>
      <p:pic>
        <p:nvPicPr>
          <p:cNvPr id="8" name="Picture 7" descr="JIRA logo"/>
          <p:cNvPicPr>
            <a:picLocks noChangeAspect="1"/>
          </p:cNvPicPr>
          <p:nvPr/>
        </p:nvPicPr>
        <p:blipFill>
          <a:blip r:embed="rId2"/>
          <a:stretch>
            <a:fillRect/>
          </a:stretch>
        </p:blipFill>
        <p:spPr>
          <a:xfrm>
            <a:off x="7518400" y="4023965"/>
            <a:ext cx="4080702" cy="1586939"/>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29</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7431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industry has moved past Waterfall</a:t>
            </a:r>
            <a:r>
              <a:rPr lang="mr-IN" dirty="0"/>
              <a:t>…</a:t>
            </a:r>
            <a:endParaRPr lang="en-US" dirty="0"/>
          </a:p>
        </p:txBody>
      </p:sp>
      <p:pic>
        <p:nvPicPr>
          <p:cNvPr id="10" name="Picture 9" descr="photo of a truck next to a sports car on a r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054" y="2016369"/>
            <a:ext cx="6647160" cy="3426069"/>
          </a:xfrm>
          <a:prstGeom prst="rect">
            <a:avLst/>
          </a:prstGeom>
        </p:spPr>
      </p:pic>
      <p:sp>
        <p:nvSpPr>
          <p:cNvPr id="13" name="Freeform 12" descr="White box with the word &quot;Waterfall&quot;"/>
          <p:cNvSpPr/>
          <p:nvPr/>
        </p:nvSpPr>
        <p:spPr>
          <a:xfrm>
            <a:off x="2872154" y="2485292"/>
            <a:ext cx="1946031" cy="1184031"/>
          </a:xfrm>
          <a:custGeom>
            <a:avLst/>
            <a:gdLst>
              <a:gd name="connsiteX0" fmla="*/ 1922584 w 1946031"/>
              <a:gd name="connsiteY0" fmla="*/ 0 h 1184031"/>
              <a:gd name="connsiteX1" fmla="*/ 0 w 1946031"/>
              <a:gd name="connsiteY1" fmla="*/ 304800 h 1184031"/>
              <a:gd name="connsiteX2" fmla="*/ 11723 w 1946031"/>
              <a:gd name="connsiteY2" fmla="*/ 1184031 h 1184031"/>
              <a:gd name="connsiteX3" fmla="*/ 1946031 w 1946031"/>
              <a:gd name="connsiteY3" fmla="*/ 1125416 h 1184031"/>
              <a:gd name="connsiteX4" fmla="*/ 1922584 w 1946031"/>
              <a:gd name="connsiteY4" fmla="*/ 0 h 118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031" h="1184031">
                <a:moveTo>
                  <a:pt x="1922584" y="0"/>
                </a:moveTo>
                <a:lnTo>
                  <a:pt x="0" y="304800"/>
                </a:lnTo>
                <a:lnTo>
                  <a:pt x="11723" y="1184031"/>
                </a:lnTo>
                <a:lnTo>
                  <a:pt x="1946031" y="1125416"/>
                </a:lnTo>
                <a:lnTo>
                  <a:pt x="1922584"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White box"/>
          <p:cNvSpPr/>
          <p:nvPr/>
        </p:nvSpPr>
        <p:spPr>
          <a:xfrm>
            <a:off x="4818185" y="2485292"/>
            <a:ext cx="45719" cy="10785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21286220">
            <a:off x="3061039" y="2978387"/>
            <a:ext cx="1473288" cy="461665"/>
          </a:xfrm>
          <a:prstGeom prst="rect">
            <a:avLst/>
          </a:prstGeom>
          <a:noFill/>
        </p:spPr>
        <p:txBody>
          <a:bodyPr wrap="none" rtlCol="0">
            <a:spAutoFit/>
          </a:bodyPr>
          <a:lstStyle/>
          <a:p>
            <a:r>
              <a:rPr lang="en-US" sz="2400" b="1" dirty="0">
                <a:latin typeface="Arial" charset="0"/>
                <a:ea typeface="Arial" charset="0"/>
                <a:cs typeface="Arial" charset="0"/>
              </a:rPr>
              <a:t>Waterfall</a:t>
            </a:r>
          </a:p>
        </p:txBody>
      </p:sp>
      <p:sp>
        <p:nvSpPr>
          <p:cNvPr id="16" name="Down Arrow 15" descr="Arrow pointing at sports car that reads, &quot;Agile&quot;"/>
          <p:cNvSpPr/>
          <p:nvPr/>
        </p:nvSpPr>
        <p:spPr>
          <a:xfrm rot="1899112">
            <a:off x="7743092" y="1823815"/>
            <a:ext cx="820616" cy="1579711"/>
          </a:xfrm>
          <a:prstGeom prst="downArrow">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rot="18025663">
            <a:off x="7839756" y="2363367"/>
            <a:ext cx="697627" cy="369332"/>
          </a:xfrm>
          <a:prstGeom prst="rect">
            <a:avLst/>
          </a:prstGeom>
          <a:noFill/>
        </p:spPr>
        <p:txBody>
          <a:bodyPr wrap="none" rtlCol="0">
            <a:spAutoFit/>
          </a:bodyPr>
          <a:lstStyle/>
          <a:p>
            <a:r>
              <a:rPr lang="en-US" dirty="0">
                <a:latin typeface="Arial" charset="0"/>
                <a:ea typeface="Arial" charset="0"/>
                <a:cs typeface="Arial" charset="0"/>
              </a:rPr>
              <a:t>Agile</a:t>
            </a:r>
          </a:p>
        </p:txBody>
      </p:sp>
      <p:sp>
        <p:nvSpPr>
          <p:cNvPr id="5" name="Slide Number Placeholder 4"/>
          <p:cNvSpPr>
            <a:spLocks noGrp="1"/>
          </p:cNvSpPr>
          <p:nvPr>
            <p:ph type="sldNum" sz="quarter" idx="4"/>
          </p:nvPr>
        </p:nvSpPr>
        <p:spPr/>
        <p:txBody>
          <a:bodyPr/>
          <a:lstStyle/>
          <a:p>
            <a:fld id="{59AEBC89-1503-C942-B39A-CE2305AE6229}" type="slidenum">
              <a:rPr lang="en-US" smtClean="0"/>
              <a:t>3</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811595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Static Code Inspection</a:t>
            </a:r>
            <a:endParaRPr lang="en-US" dirty="0"/>
          </a:p>
        </p:txBody>
      </p:sp>
      <p:sp>
        <p:nvSpPr>
          <p:cNvPr id="6" name="Subtitle 5"/>
          <p:cNvSpPr>
            <a:spLocks noGrp="1"/>
          </p:cNvSpPr>
          <p:nvPr>
            <p:ph type="subTitle" idx="10"/>
          </p:nvPr>
        </p:nvSpPr>
        <p:spPr/>
        <p:txBody>
          <a:bodyPr>
            <a:noAutofit/>
          </a:bodyPr>
          <a:lstStyle/>
          <a:p>
            <a:r>
              <a:rPr lang="en-GB" dirty="0"/>
              <a:t>Tooling for Accessibility Testing</a:t>
            </a:r>
            <a:endParaRPr lang="en-US" dirty="0"/>
          </a:p>
        </p:txBody>
      </p:sp>
      <p:sp>
        <p:nvSpPr>
          <p:cNvPr id="3" name="Content Placeholder 2"/>
          <p:cNvSpPr>
            <a:spLocks noGrp="1"/>
          </p:cNvSpPr>
          <p:nvPr>
            <p:ph idx="1"/>
          </p:nvPr>
        </p:nvSpPr>
        <p:spPr/>
        <p:txBody>
          <a:bodyPr>
            <a:normAutofit/>
          </a:bodyPr>
          <a:lstStyle/>
          <a:p>
            <a:r>
              <a:rPr lang="en-US" dirty="0" err="1"/>
              <a:t>Intellisense</a:t>
            </a:r>
            <a:r>
              <a:rPr lang="en-US" dirty="0"/>
              <a:t>: built into many Integrated Development Environments (IDEs), this feature provides coding hints, or warnings, whilst a developer types in the code.</a:t>
            </a:r>
          </a:p>
          <a:p>
            <a:r>
              <a:rPr lang="en-US" dirty="0"/>
              <a:t>Linter: any tool that flags suspicious code / formatting in static source code.  </a:t>
            </a:r>
          </a:p>
          <a:p>
            <a:pPr lvl="1"/>
            <a:r>
              <a:rPr lang="en-US" dirty="0"/>
              <a:t>By hooking into the pre-commit event, in source control servers, a linter (chosen specifically for your coding standard) can be run. </a:t>
            </a:r>
          </a:p>
          <a:p>
            <a:pPr lvl="1"/>
            <a:r>
              <a:rPr lang="en-US" dirty="0"/>
              <a:t>Several linters exist for popular Web Component Libraries / UI Component Frameworks which allow the source code for UI components to be checked for accessibility issues.</a:t>
            </a:r>
          </a:p>
        </p:txBody>
      </p:sp>
      <p:sp>
        <p:nvSpPr>
          <p:cNvPr id="5" name="Slide Number Placeholder 4"/>
          <p:cNvSpPr>
            <a:spLocks noGrp="1"/>
          </p:cNvSpPr>
          <p:nvPr>
            <p:ph type="sldNum" sz="quarter" idx="4"/>
          </p:nvPr>
        </p:nvSpPr>
        <p:spPr/>
        <p:txBody>
          <a:bodyPr/>
          <a:lstStyle/>
          <a:p>
            <a:fld id="{2030EA8A-DA75-3443-B9EE-A63E33F4F203}" type="slidenum">
              <a:rPr lang="en-US"/>
              <a:pPr/>
              <a:t>30</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47103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13733"/>
          </a:xfrm>
        </p:spPr>
        <p:txBody>
          <a:bodyPr/>
          <a:lstStyle/>
          <a:p>
            <a:r>
              <a:rPr lang="en-GB" dirty="0"/>
              <a:t>Rendered Code Testing </a:t>
            </a:r>
            <a:r>
              <a:rPr lang="mr-IN" dirty="0"/>
              <a:t>–</a:t>
            </a:r>
            <a:r>
              <a:rPr lang="en-GB" dirty="0"/>
              <a:t> Standalone A11y Testing Libraries</a:t>
            </a:r>
            <a:endParaRPr lang="en-US" dirty="0"/>
          </a:p>
        </p:txBody>
      </p:sp>
      <p:sp>
        <p:nvSpPr>
          <p:cNvPr id="6" name="Subtitle 5" hidden="1"/>
          <p:cNvSpPr>
            <a:spLocks noGrp="1"/>
          </p:cNvSpPr>
          <p:nvPr>
            <p:ph type="subTitle" idx="10"/>
          </p:nvPr>
        </p:nvSpPr>
        <p:spPr/>
        <p:txBody>
          <a:bodyPr>
            <a:normAutofit fontScale="92500" lnSpcReduction="10000"/>
          </a:bodyPr>
          <a:lstStyle/>
          <a:p>
            <a:r>
              <a:rPr lang="en-GB" dirty="0"/>
              <a:t>Tooling for Accessibility Testing</a:t>
            </a:r>
            <a:endParaRPr lang="en-US" dirty="0"/>
          </a:p>
        </p:txBody>
      </p:sp>
      <p:sp>
        <p:nvSpPr>
          <p:cNvPr id="3" name="Content Placeholder 2"/>
          <p:cNvSpPr>
            <a:spLocks noGrp="1"/>
          </p:cNvSpPr>
          <p:nvPr>
            <p:ph idx="1"/>
          </p:nvPr>
        </p:nvSpPr>
        <p:spPr>
          <a:xfrm>
            <a:off x="838200" y="1644161"/>
            <a:ext cx="10515600" cy="4532801"/>
          </a:xfrm>
        </p:spPr>
        <p:txBody>
          <a:bodyPr>
            <a:normAutofit/>
          </a:bodyPr>
          <a:lstStyle/>
          <a:p>
            <a:r>
              <a:rPr lang="en-US" dirty="0"/>
              <a:t>A number of JavaScript-based stand-alone Accessibility Testing Engines are available, designed to allow a full range of technical accessibility tests to be run on the rendered DOM.</a:t>
            </a:r>
          </a:p>
          <a:p>
            <a:r>
              <a:rPr lang="en-US" dirty="0"/>
              <a:t>The old adage that “only 25% of accessibility issues are testable through automatic tests” is quickly dying (thankfully, for clean uptake of A11y testing in CD environments), as several areas of Machine Learning can be readily applied to the accessibility testing space – for example, classifiers, natural language processing, image recognition, </a:t>
            </a:r>
            <a:r>
              <a:rPr lang="en-US" dirty="0" err="1"/>
              <a:t>etc</a:t>
            </a:r>
            <a:r>
              <a:rPr lang="en-US" dirty="0"/>
              <a:t>… </a:t>
            </a:r>
          </a:p>
        </p:txBody>
      </p:sp>
      <p:sp>
        <p:nvSpPr>
          <p:cNvPr id="5" name="Slide Number Placeholder 4"/>
          <p:cNvSpPr>
            <a:spLocks noGrp="1"/>
          </p:cNvSpPr>
          <p:nvPr>
            <p:ph type="sldNum" sz="quarter" idx="4"/>
          </p:nvPr>
        </p:nvSpPr>
        <p:spPr/>
        <p:txBody>
          <a:bodyPr/>
          <a:lstStyle/>
          <a:p>
            <a:fld id="{2030EA8A-DA75-3443-B9EE-A63E33F4F203}" type="slidenum">
              <a:rPr lang="en-US"/>
              <a:pPr/>
              <a:t>31</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66364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42761"/>
          </a:xfrm>
        </p:spPr>
        <p:txBody>
          <a:bodyPr/>
          <a:lstStyle/>
          <a:p>
            <a:r>
              <a:rPr lang="en-GB" dirty="0"/>
              <a:t>Rendered code testing </a:t>
            </a:r>
            <a:r>
              <a:rPr lang="mr-IN" dirty="0"/>
              <a:t>–</a:t>
            </a:r>
            <a:r>
              <a:rPr lang="en-GB" dirty="0"/>
              <a:t> Integration of A11y Libs with Testing Frameworks</a:t>
            </a:r>
            <a:endParaRPr lang="en-US" dirty="0"/>
          </a:p>
        </p:txBody>
      </p:sp>
      <p:sp>
        <p:nvSpPr>
          <p:cNvPr id="6" name="Subtitle 5" hidden="1"/>
          <p:cNvSpPr>
            <a:spLocks noGrp="1"/>
          </p:cNvSpPr>
          <p:nvPr>
            <p:ph type="subTitle" idx="10"/>
          </p:nvPr>
        </p:nvSpPr>
        <p:spPr/>
        <p:txBody>
          <a:bodyPr>
            <a:normAutofit fontScale="92500" lnSpcReduction="10000"/>
          </a:bodyPr>
          <a:lstStyle/>
          <a:p>
            <a:r>
              <a:rPr lang="en-GB" dirty="0"/>
              <a:t>Render code testing </a:t>
            </a:r>
            <a:r>
              <a:rPr lang="mr-IN" dirty="0"/>
              <a:t>–</a:t>
            </a:r>
            <a:r>
              <a:rPr lang="en-GB" dirty="0"/>
              <a:t> Integration of A11y Libs with Testing Frameworks</a:t>
            </a:r>
            <a:endParaRPr lang="en-US" dirty="0"/>
          </a:p>
        </p:txBody>
      </p:sp>
      <p:sp>
        <p:nvSpPr>
          <p:cNvPr id="3" name="Content Placeholder 2"/>
          <p:cNvSpPr>
            <a:spLocks noGrp="1"/>
          </p:cNvSpPr>
          <p:nvPr>
            <p:ph idx="1"/>
          </p:nvPr>
        </p:nvSpPr>
        <p:spPr>
          <a:xfrm>
            <a:off x="838200" y="1644161"/>
            <a:ext cx="10515600" cy="4532801"/>
          </a:xfrm>
        </p:spPr>
        <p:txBody>
          <a:bodyPr>
            <a:normAutofit/>
          </a:bodyPr>
          <a:lstStyle/>
          <a:p>
            <a:r>
              <a:rPr lang="en-US" dirty="0"/>
              <a:t>By hooking into build events, in CI servers, different QA testing Unit testing frameworks / BDD testing frameworks can be run.</a:t>
            </a:r>
          </a:p>
          <a:p>
            <a:r>
              <a:rPr lang="en-US" dirty="0"/>
              <a:t>Integration packages that allow Accessibility Testing Engines to be easily included in test files are becoming increasingly common. </a:t>
            </a:r>
          </a:p>
          <a:p>
            <a:r>
              <a:rPr lang="en-US" dirty="0"/>
              <a:t>Noting, that the full power of these Accessibility Testing Engines becomes available when they are run through QA testing frameworks – as, you can use the QA framework to move the UI component to each of its states; and before firing the A11y tests – providing complete test coverage of paths through user tasks.</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32</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3387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6" name="Subtitle 5"/>
          <p:cNvSpPr>
            <a:spLocks noGrp="1"/>
          </p:cNvSpPr>
          <p:nvPr>
            <p:ph type="subTitle" idx="10"/>
          </p:nvPr>
        </p:nvSpPr>
        <p:spPr/>
        <p:txBody>
          <a:bodyPr>
            <a:noAutofit/>
          </a:bodyPr>
          <a:lstStyle/>
          <a:p>
            <a:r>
              <a:rPr lang="en-GB" dirty="0"/>
              <a:t>Tooling for Accessibility Testing</a:t>
            </a:r>
            <a:endParaRPr lang="en-US" dirty="0"/>
          </a:p>
        </p:txBody>
      </p:sp>
      <p:sp>
        <p:nvSpPr>
          <p:cNvPr id="3" name="Content Placeholder 2"/>
          <p:cNvSpPr>
            <a:spLocks noGrp="1"/>
          </p:cNvSpPr>
          <p:nvPr>
            <p:ph idx="1"/>
          </p:nvPr>
        </p:nvSpPr>
        <p:spPr>
          <a:xfrm>
            <a:off x="838200" y="1644161"/>
            <a:ext cx="10515600" cy="4532801"/>
          </a:xfrm>
        </p:spPr>
        <p:txBody>
          <a:bodyPr>
            <a:noAutofit/>
          </a:bodyPr>
          <a:lstStyle/>
          <a:p>
            <a:pPr>
              <a:lnSpc>
                <a:spcPct val="100000"/>
              </a:lnSpc>
            </a:pPr>
            <a:r>
              <a:rPr lang="en-US" sz="2700" dirty="0"/>
              <a:t>Sampling is a very efficient way to monitor if a delivery “conveyor belt” is producing products which are of the right quality.</a:t>
            </a:r>
          </a:p>
          <a:p>
            <a:pPr>
              <a:lnSpc>
                <a:spcPct val="100000"/>
              </a:lnSpc>
            </a:pPr>
            <a:r>
              <a:rPr lang="en-US" sz="2700" dirty="0"/>
              <a:t>In recent years, accessibility testing of complete task paths has been moving beyond the use of </a:t>
            </a:r>
            <a:r>
              <a:rPr lang="en-US" sz="2700" dirty="0" err="1"/>
              <a:t>spidering</a:t>
            </a:r>
            <a:r>
              <a:rPr lang="en-US" sz="2700" dirty="0"/>
              <a:t> tools. As spiders are generally limited to only being able to test content in one DOM state – typically, the page load DOM state.</a:t>
            </a:r>
          </a:p>
          <a:p>
            <a:pPr>
              <a:lnSpc>
                <a:spcPct val="100000"/>
              </a:lnSpc>
            </a:pPr>
            <a:r>
              <a:rPr lang="en-US" sz="2700" dirty="0"/>
              <a:t>However, </a:t>
            </a:r>
            <a:r>
              <a:rPr lang="en-US" sz="2700" dirty="0" err="1"/>
              <a:t>spidering</a:t>
            </a:r>
            <a:r>
              <a:rPr lang="en-US" sz="2700" dirty="0"/>
              <a:t> tools work well as sampling tools, as you are simply looking to identify if the systems you have in place produce error free products.  And, for this purpose it does not matter that you only test one DOM state</a:t>
            </a:r>
            <a:r>
              <a:rPr lang="mr-IN" sz="2700" dirty="0"/>
              <a:t>…</a:t>
            </a:r>
            <a:r>
              <a:rPr lang="en-US" sz="2700" dirty="0"/>
              <a:t> </a:t>
            </a:r>
          </a:p>
          <a:p>
            <a:pPr>
              <a:lnSpc>
                <a:spcPct val="100000"/>
              </a:lnSpc>
            </a:pPr>
            <a:endParaRPr lang="en-US" sz="2700" dirty="0"/>
          </a:p>
        </p:txBody>
      </p:sp>
      <p:sp>
        <p:nvSpPr>
          <p:cNvPr id="5" name="Slide Number Placeholder 4"/>
          <p:cNvSpPr>
            <a:spLocks noGrp="1"/>
          </p:cNvSpPr>
          <p:nvPr>
            <p:ph type="sldNum" sz="quarter" idx="4"/>
          </p:nvPr>
        </p:nvSpPr>
        <p:spPr/>
        <p:txBody>
          <a:bodyPr/>
          <a:lstStyle/>
          <a:p>
            <a:fld id="{2030EA8A-DA75-3443-B9EE-A63E33F4F203}" type="slidenum">
              <a:rPr lang="en-US"/>
              <a:pPr/>
              <a:t>33</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09494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Monitoring</a:t>
            </a:r>
          </a:p>
        </p:txBody>
      </p:sp>
      <p:sp>
        <p:nvSpPr>
          <p:cNvPr id="6" name="Subtitle 5"/>
          <p:cNvSpPr>
            <a:spLocks noGrp="1"/>
          </p:cNvSpPr>
          <p:nvPr>
            <p:ph type="subTitle" idx="10"/>
          </p:nvPr>
        </p:nvSpPr>
        <p:spPr/>
        <p:txBody>
          <a:bodyPr>
            <a:noAutofit/>
          </a:bodyPr>
          <a:lstStyle/>
          <a:p>
            <a:r>
              <a:rPr lang="en-GB" dirty="0"/>
              <a:t>Tooling for Accessibility Testing</a:t>
            </a:r>
            <a:endParaRPr lang="en-US" dirty="0"/>
          </a:p>
        </p:txBody>
      </p:sp>
      <p:sp>
        <p:nvSpPr>
          <p:cNvPr id="3" name="Content Placeholder 2"/>
          <p:cNvSpPr>
            <a:spLocks noGrp="1"/>
          </p:cNvSpPr>
          <p:nvPr>
            <p:ph idx="1"/>
          </p:nvPr>
        </p:nvSpPr>
        <p:spPr>
          <a:xfrm>
            <a:off x="838200" y="1644161"/>
            <a:ext cx="10515600" cy="4532801"/>
          </a:xfrm>
        </p:spPr>
        <p:txBody>
          <a:bodyPr>
            <a:normAutofit/>
          </a:bodyPr>
          <a:lstStyle/>
          <a:p>
            <a:r>
              <a:rPr lang="en-US" dirty="0"/>
              <a:t>The job of creating high-quality web applications, does not, however, stop when they are launched – even if your Continuous Accessibility Testing already provides you with a good deal of confidence in the accessibility of your product.</a:t>
            </a:r>
          </a:p>
          <a:p>
            <a:r>
              <a:rPr lang="en-US" dirty="0"/>
              <a:t>The ability to receive test results from all DOM states reachable by users, whilst they are using your live products / services is now achievable through embedded analytics-style scripts.  </a:t>
            </a:r>
          </a:p>
          <a:p>
            <a:r>
              <a:rPr lang="en-US" dirty="0"/>
              <a:t>These scripts enable the QA team to detect all real-life use cases of the live product / service, in a similar, but more encompassing manner, than exploratory testing.</a:t>
            </a:r>
          </a:p>
          <a:p>
            <a:endParaRPr lang="en-US" dirty="0"/>
          </a:p>
        </p:txBody>
      </p:sp>
      <p:sp>
        <p:nvSpPr>
          <p:cNvPr id="5" name="Slide Number Placeholder 4"/>
          <p:cNvSpPr>
            <a:spLocks noGrp="1"/>
          </p:cNvSpPr>
          <p:nvPr>
            <p:ph type="sldNum" sz="quarter" idx="4"/>
          </p:nvPr>
        </p:nvSpPr>
        <p:spPr/>
        <p:txBody>
          <a:bodyPr/>
          <a:lstStyle/>
          <a:p>
            <a:fld id="{2030EA8A-DA75-3443-B9EE-A63E33F4F203}" type="slidenum">
              <a:rPr lang="en-US"/>
              <a:pPr/>
              <a:t>34</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28578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38200" y="1644161"/>
            <a:ext cx="10515600" cy="4532801"/>
          </a:xfrm>
        </p:spPr>
        <p:txBody>
          <a:bodyPr>
            <a:normAutofit/>
          </a:bodyPr>
          <a:lstStyle/>
          <a:p>
            <a:r>
              <a:rPr lang="en-US" dirty="0"/>
              <a:t>In summary, organizations practicing Continuous Delivery, generally have good patterns for Continuous Testing.  </a:t>
            </a:r>
          </a:p>
          <a:p>
            <a:r>
              <a:rPr lang="en-US" dirty="0"/>
              <a:t>The platforms supporting Continuous Delivery enable new test types to be more easily accommodated into testing schemes, with QA testers becoming the enablers of the required business change. </a:t>
            </a:r>
          </a:p>
          <a:p>
            <a:r>
              <a:rPr lang="en-US" dirty="0"/>
              <a:t>The selection of code languages, style choices, and building frameworks, based on their testability naturally enables higher and higher test coverage by automatic tests – with accessibility testing being no exception. </a:t>
            </a:r>
          </a:p>
        </p:txBody>
      </p:sp>
      <p:sp>
        <p:nvSpPr>
          <p:cNvPr id="5" name="Slide Number Placeholder 4"/>
          <p:cNvSpPr>
            <a:spLocks noGrp="1"/>
          </p:cNvSpPr>
          <p:nvPr>
            <p:ph type="sldNum" sz="quarter" idx="4"/>
          </p:nvPr>
        </p:nvSpPr>
        <p:spPr/>
        <p:txBody>
          <a:bodyPr/>
          <a:lstStyle/>
          <a:p>
            <a:fld id="{2030EA8A-DA75-3443-B9EE-A63E33F4F203}" type="slidenum">
              <a:rPr lang="en-US"/>
              <a:pPr/>
              <a:t>35</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83366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(cont’d)</a:t>
            </a:r>
          </a:p>
        </p:txBody>
      </p:sp>
      <p:sp>
        <p:nvSpPr>
          <p:cNvPr id="3" name="Content Placeholder 2"/>
          <p:cNvSpPr>
            <a:spLocks noGrp="1"/>
          </p:cNvSpPr>
          <p:nvPr>
            <p:ph idx="1"/>
          </p:nvPr>
        </p:nvSpPr>
        <p:spPr>
          <a:xfrm>
            <a:off x="838200" y="1644161"/>
            <a:ext cx="10515600" cy="4532801"/>
          </a:xfrm>
        </p:spPr>
        <p:txBody>
          <a:bodyPr>
            <a:normAutofit/>
          </a:bodyPr>
          <a:lstStyle/>
          <a:p>
            <a:r>
              <a:rPr lang="en-US" dirty="0"/>
              <a:t>And, with the creation of code linters checking for A11y issues, and Accessibility Testing Engines (with every increasing fully automated test coverage)</a:t>
            </a:r>
            <a:r>
              <a:rPr lang="mr-IN" dirty="0"/>
              <a:t>…</a:t>
            </a:r>
            <a:r>
              <a:rPr lang="en-US" dirty="0"/>
              <a:t> and</a:t>
            </a:r>
            <a:r>
              <a:rPr lang="mr-IN" dirty="0"/>
              <a:t>…</a:t>
            </a:r>
            <a:endParaRPr lang="en-US" dirty="0"/>
          </a:p>
          <a:p>
            <a:r>
              <a:rPr lang="en-US" dirty="0"/>
              <a:t>Their designed integration with QA Testing Frameworks, the possibility of Continuous Accessibility Inspection and Testing becomes a real, very achievable “low-bar” possibility for organizations.   </a:t>
            </a:r>
          </a:p>
          <a:p>
            <a:r>
              <a:rPr lang="en-US" dirty="0"/>
              <a:t>Remembering that Accessibility testing, is at the end of the day</a:t>
            </a:r>
            <a:r>
              <a:rPr lang="en-US"/>
              <a:t>, simply just </a:t>
            </a:r>
            <a:r>
              <a:rPr lang="en-US" dirty="0"/>
              <a:t>another test type to integrate into a broader Continuous Testing scheme.</a:t>
            </a:r>
          </a:p>
        </p:txBody>
      </p:sp>
      <p:sp>
        <p:nvSpPr>
          <p:cNvPr id="5" name="Slide Number Placeholder 4"/>
          <p:cNvSpPr>
            <a:spLocks noGrp="1"/>
          </p:cNvSpPr>
          <p:nvPr>
            <p:ph type="sldNum" sz="quarter" idx="4"/>
          </p:nvPr>
        </p:nvSpPr>
        <p:spPr/>
        <p:txBody>
          <a:bodyPr/>
          <a:lstStyle/>
          <a:p>
            <a:fld id="{2030EA8A-DA75-3443-B9EE-A63E33F4F203}" type="slidenum">
              <a:rPr lang="en-US"/>
              <a:pPr/>
              <a:t>36</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10095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629" y="1885585"/>
            <a:ext cx="6260123" cy="1327515"/>
          </a:xfrm>
        </p:spPr>
        <p:txBody>
          <a:bodyPr/>
          <a:lstStyle/>
          <a:p>
            <a:r>
              <a:rPr lang="en-US" dirty="0"/>
              <a:t>Questions?</a:t>
            </a:r>
          </a:p>
        </p:txBody>
      </p:sp>
    </p:spTree>
    <p:extLst>
      <p:ext uri="{BB962C8B-B14F-4D97-AF65-F5344CB8AC3E}">
        <p14:creationId xmlns:p14="http://schemas.microsoft.com/office/powerpoint/2010/main" val="2591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DFA6-8643-FE42-B119-E4E74B008AB2}"/>
              </a:ext>
            </a:extLst>
          </p:cNvPr>
          <p:cNvSpPr>
            <a:spLocks noGrp="1"/>
          </p:cNvSpPr>
          <p:nvPr>
            <p:ph type="title"/>
          </p:nvPr>
        </p:nvSpPr>
        <p:spPr/>
        <p:txBody>
          <a:bodyPr/>
          <a:lstStyle/>
          <a:p>
            <a:r>
              <a:rPr lang="en-US" dirty="0"/>
              <a:t>Thank You!</a:t>
            </a:r>
          </a:p>
        </p:txBody>
      </p:sp>
      <p:sp>
        <p:nvSpPr>
          <p:cNvPr id="5" name="Subtitle 4" hidden="1">
            <a:extLst>
              <a:ext uri="{FF2B5EF4-FFF2-40B4-BE49-F238E27FC236}">
                <a16:creationId xmlns:a16="http://schemas.microsoft.com/office/drawing/2014/main" id="{01CC973A-E2D9-F84B-893F-D8DE7390C948}"/>
              </a:ext>
            </a:extLst>
          </p:cNvPr>
          <p:cNvSpPr>
            <a:spLocks noGrp="1"/>
          </p:cNvSpPr>
          <p:nvPr>
            <p:ph type="subTitle" idx="10"/>
          </p:nvPr>
        </p:nvSpPr>
        <p:spPr/>
        <p:txBody>
          <a:bodyPr>
            <a:normAutofit fontScale="92500" lnSpcReduction="10000"/>
          </a:bodyPr>
          <a:lstStyle/>
          <a:p>
            <a:endParaRPr lang="en-US"/>
          </a:p>
        </p:txBody>
      </p:sp>
      <p:sp>
        <p:nvSpPr>
          <p:cNvPr id="6" name="Content Placeholder 1">
            <a:extLst>
              <a:ext uri="{FF2B5EF4-FFF2-40B4-BE49-F238E27FC236}">
                <a16:creationId xmlns:a16="http://schemas.microsoft.com/office/drawing/2014/main" id="{363F956D-8169-2447-8C0C-6ED92E34F445}"/>
              </a:ext>
            </a:extLst>
          </p:cNvPr>
          <p:cNvSpPr txBox="1">
            <a:spLocks/>
          </p:cNvSpPr>
          <p:nvPr/>
        </p:nvSpPr>
        <p:spPr>
          <a:xfrm>
            <a:off x="1004887" y="1690688"/>
            <a:ext cx="5341793" cy="4502771"/>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1000"/>
              </a:spcBef>
              <a:buFont typeface="Arial"/>
              <a:buChar char="•"/>
              <a:defRPr sz="240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1000"/>
              </a:spcBef>
              <a:buFont typeface="Arial"/>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1000"/>
              </a:spcBef>
              <a:buFont typeface="Arial"/>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1000"/>
              </a:spcBef>
              <a:buFont typeface="Arial"/>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pPr>
            <a:r>
              <a:rPr lang="en-US" altLang="en-US" sz="2600" b="1">
                <a:solidFill>
                  <a:schemeClr val="tx1"/>
                </a:solidFill>
                <a:ea typeface="ＭＳ Ｐゴシック" panose="020B0600070205080204" pitchFamily="34" charset="-128"/>
              </a:rPr>
              <a:t>Contact Us</a:t>
            </a: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endParaRPr lang="en-US" sz="1800">
              <a:solidFill>
                <a:schemeClr val="tx1"/>
              </a:solidFill>
            </a:endParaRPr>
          </a:p>
          <a:p>
            <a:pPr marL="0" indent="0">
              <a:buFont typeface="Arial"/>
              <a:buNone/>
            </a:pPr>
            <a:r>
              <a:rPr lang="en-US" sz="1800">
                <a:solidFill>
                  <a:schemeClr val="tx1"/>
                </a:solidFill>
              </a:rPr>
              <a:t>Alistair Garrison</a:t>
            </a:r>
            <a:br>
              <a:rPr lang="en-US" sz="1800">
                <a:solidFill>
                  <a:schemeClr val="tx1"/>
                </a:solidFill>
              </a:rPr>
            </a:br>
            <a:r>
              <a:rPr lang="en-US" sz="1800">
                <a:solidFill>
                  <a:schemeClr val="tx1"/>
                </a:solidFill>
                <a:latin typeface="Arial" panose="020B0604020202020204" pitchFamily="34" charset="0"/>
                <a:cs typeface="Arial" panose="020B0604020202020204" pitchFamily="34" charset="0"/>
                <a:hlinkClick r:id="rId2"/>
              </a:rPr>
              <a:t>alistair.garrison@levelaccess.com</a:t>
            </a:r>
            <a:endParaRPr lang="en-US" sz="1800" dirty="0">
              <a:solidFill>
                <a:schemeClr val="tx1"/>
              </a:solidFill>
            </a:endParaRPr>
          </a:p>
        </p:txBody>
      </p:sp>
      <p:pic>
        <p:nvPicPr>
          <p:cNvPr id="16" name="Picture 15" descr="Alistair Garrison photo">
            <a:extLst>
              <a:ext uri="{FF2B5EF4-FFF2-40B4-BE49-F238E27FC236}">
                <a16:creationId xmlns:a16="http://schemas.microsoft.com/office/drawing/2014/main" id="{58E11B7B-CDD5-EF4C-B980-64988EF75C12}"/>
              </a:ext>
            </a:extLst>
          </p:cNvPr>
          <p:cNvPicPr>
            <a:picLocks noChangeAspect="1"/>
          </p:cNvPicPr>
          <p:nvPr/>
        </p:nvPicPr>
        <p:blipFill rotWithShape="1">
          <a:blip r:embed="rId3">
            <a:extLst>
              <a:ext uri="{28A0092B-C50C-407E-A947-70E740481C1C}">
                <a14:useLocalDpi xmlns:a14="http://schemas.microsoft.com/office/drawing/2010/main" val="0"/>
              </a:ext>
            </a:extLst>
          </a:blip>
          <a:srcRect l="6681" b="21474"/>
          <a:stretch/>
        </p:blipFill>
        <p:spPr>
          <a:xfrm>
            <a:off x="1004888" y="2247145"/>
            <a:ext cx="2266990" cy="2861431"/>
          </a:xfrm>
          <a:prstGeom prst="rect">
            <a:avLst/>
          </a:prstGeom>
        </p:spPr>
      </p:pic>
      <p:sp>
        <p:nvSpPr>
          <p:cNvPr id="7" name="Content Placeholder 2">
            <a:extLst>
              <a:ext uri="{FF2B5EF4-FFF2-40B4-BE49-F238E27FC236}">
                <a16:creationId xmlns:a16="http://schemas.microsoft.com/office/drawing/2014/main" id="{E5728356-E26F-7141-956C-0638940E01BF}"/>
              </a:ext>
            </a:extLst>
          </p:cNvPr>
          <p:cNvSpPr txBox="1">
            <a:spLocks/>
          </p:cNvSpPr>
          <p:nvPr/>
        </p:nvSpPr>
        <p:spPr>
          <a:xfrm>
            <a:off x="6913418" y="1690688"/>
            <a:ext cx="4145107"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rgbClr val="323232"/>
                </a:solidFill>
                <a:latin typeface="Arial" charset="0"/>
                <a:ea typeface="Arial" charset="0"/>
                <a:cs typeface="Arial" charset="0"/>
              </a:defRPr>
            </a:lvl1pPr>
            <a:lvl2pPr marL="685800" indent="-228600" algn="l" defTabSz="914400" rtl="0" eaLnBrk="1" latinLnBrk="0" hangingPunct="1">
              <a:lnSpc>
                <a:spcPct val="90000"/>
              </a:lnSpc>
              <a:spcBef>
                <a:spcPts val="1000"/>
              </a:spcBef>
              <a:buFont typeface="Arial"/>
              <a:buChar char="•"/>
              <a:defRPr sz="2400" kern="1200">
                <a:solidFill>
                  <a:srgbClr val="323232"/>
                </a:solidFill>
                <a:latin typeface="Arial" charset="0"/>
                <a:ea typeface="Arial" charset="0"/>
                <a:cs typeface="Arial" charset="0"/>
              </a:defRPr>
            </a:lvl2pPr>
            <a:lvl3pPr marL="1143000" indent="-228600" algn="l" defTabSz="914400" rtl="0" eaLnBrk="1" latinLnBrk="0" hangingPunct="1">
              <a:lnSpc>
                <a:spcPct val="90000"/>
              </a:lnSpc>
              <a:spcBef>
                <a:spcPts val="1000"/>
              </a:spcBef>
              <a:buFont typeface="Arial"/>
              <a:buChar char="•"/>
              <a:defRPr sz="2000" kern="1200">
                <a:solidFill>
                  <a:srgbClr val="323232"/>
                </a:solidFill>
                <a:latin typeface="Arial" charset="0"/>
                <a:ea typeface="Arial" charset="0"/>
                <a:cs typeface="Arial" charset="0"/>
              </a:defRPr>
            </a:lvl3pPr>
            <a:lvl4pPr marL="1600200" indent="-228600" algn="l" defTabSz="914400" rtl="0" eaLnBrk="1" latinLnBrk="0" hangingPunct="1">
              <a:lnSpc>
                <a:spcPct val="90000"/>
              </a:lnSpc>
              <a:spcBef>
                <a:spcPts val="1000"/>
              </a:spcBef>
              <a:buFont typeface="Arial"/>
              <a:buChar char="•"/>
              <a:defRPr sz="1800" kern="1200">
                <a:solidFill>
                  <a:srgbClr val="323232"/>
                </a:solidFill>
                <a:latin typeface="Arial" charset="0"/>
                <a:ea typeface="Arial" charset="0"/>
                <a:cs typeface="Arial" charset="0"/>
              </a:defRPr>
            </a:lvl4pPr>
            <a:lvl5pPr marL="2057400" indent="-228600" algn="l" defTabSz="914400" rtl="0" eaLnBrk="1" latinLnBrk="0" hangingPunct="1">
              <a:lnSpc>
                <a:spcPct val="90000"/>
              </a:lnSpc>
              <a:spcBef>
                <a:spcPts val="1000"/>
              </a:spcBef>
              <a:buFont typeface="Arial"/>
              <a:buChar char="•"/>
              <a:defRPr sz="1800" kern="1200">
                <a:solidFill>
                  <a:srgbClr val="32323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Font typeface="Arial"/>
              <a:buNone/>
              <a:defRPr/>
            </a:pPr>
            <a:r>
              <a:rPr lang="en-US" sz="2600" b="1">
                <a:solidFill>
                  <a:schemeClr val="tx1"/>
                </a:solidFill>
              </a:rPr>
              <a:t>Follow Us</a:t>
            </a:r>
          </a:p>
          <a:p>
            <a:pPr marL="0" indent="0">
              <a:buFont typeface="Arial"/>
              <a:buNone/>
              <a:defRPr/>
            </a:pPr>
            <a:endParaRPr lang="en-US">
              <a:solidFill>
                <a:schemeClr val="tx1"/>
              </a:solidFill>
            </a:endParaRPr>
          </a:p>
          <a:p>
            <a:pPr marL="0" indent="0">
              <a:buFont typeface="Arial"/>
              <a:buNone/>
              <a:defRPr/>
            </a:pPr>
            <a:endParaRPr lang="en-US" dirty="0">
              <a:solidFill>
                <a:schemeClr val="tx1"/>
              </a:solidFill>
            </a:endParaRPr>
          </a:p>
        </p:txBody>
      </p:sp>
      <p:pic>
        <p:nvPicPr>
          <p:cNvPr id="8" name="Picture 3" descr="Twitter logo">
            <a:extLst>
              <a:ext uri="{FF2B5EF4-FFF2-40B4-BE49-F238E27FC236}">
                <a16:creationId xmlns:a16="http://schemas.microsoft.com/office/drawing/2014/main" id="{9FF1F17B-8BDB-1F45-AF3A-6BE2789CC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837218" y="2224088"/>
            <a:ext cx="8461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a:extLst>
              <a:ext uri="{FF2B5EF4-FFF2-40B4-BE49-F238E27FC236}">
                <a16:creationId xmlns:a16="http://schemas.microsoft.com/office/drawing/2014/main" id="{6C727238-E984-EC4B-9268-177A10B60955}"/>
              </a:ext>
            </a:extLst>
          </p:cNvPr>
          <p:cNvSpPr txBox="1">
            <a:spLocks noChangeArrowheads="1"/>
          </p:cNvSpPr>
          <p:nvPr/>
        </p:nvSpPr>
        <p:spPr bwMode="auto">
          <a:xfrm>
            <a:off x="8005618" y="2313610"/>
            <a:ext cx="27877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cs typeface="Arial" panose="020B0604020202020204" pitchFamily="34" charset="0"/>
                <a:hlinkClick r:id="rId5"/>
              </a:rPr>
              <a:t>@ LevelAccessA11y</a:t>
            </a:r>
            <a:endParaRPr lang="en-US" altLang="en-US" sz="2000" dirty="0">
              <a:cs typeface="Arial" panose="020B0604020202020204" pitchFamily="34" charset="0"/>
            </a:endParaRPr>
          </a:p>
        </p:txBody>
      </p:sp>
      <p:pic>
        <p:nvPicPr>
          <p:cNvPr id="10" name="Picture 6" descr="LinkedIn logo">
            <a:extLst>
              <a:ext uri="{FF2B5EF4-FFF2-40B4-BE49-F238E27FC236}">
                <a16:creationId xmlns:a16="http://schemas.microsoft.com/office/drawing/2014/main" id="{1421B34F-3452-2143-8B8F-082FC866A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916593" y="31321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0A6AE535-3401-4545-901F-1B3797804E8B}"/>
              </a:ext>
            </a:extLst>
          </p:cNvPr>
          <p:cNvSpPr txBox="1">
            <a:spLocks noChangeArrowheads="1"/>
          </p:cNvSpPr>
          <p:nvPr/>
        </p:nvSpPr>
        <p:spPr bwMode="auto">
          <a:xfrm>
            <a:off x="8005618" y="3306985"/>
            <a:ext cx="26686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cs typeface="Arial" panose="020B0604020202020204" pitchFamily="34" charset="0"/>
                <a:hlinkClick r:id="rId7"/>
              </a:rPr>
              <a:t>Level-Access</a:t>
            </a:r>
            <a:endParaRPr lang="en-US" altLang="en-US" sz="2000" dirty="0">
              <a:cs typeface="Arial" panose="020B0604020202020204" pitchFamily="34" charset="0"/>
            </a:endParaRPr>
          </a:p>
          <a:p>
            <a:pPr eaLnBrk="1" hangingPunct="1">
              <a:spcBef>
                <a:spcPct val="0"/>
              </a:spcBef>
              <a:buFontTx/>
              <a:buNone/>
            </a:pPr>
            <a:endParaRPr lang="en-US" altLang="en-US" sz="2000" dirty="0">
              <a:cs typeface="Arial" panose="020B0604020202020204" pitchFamily="34" charset="0"/>
            </a:endParaRPr>
          </a:p>
        </p:txBody>
      </p:sp>
      <p:pic>
        <p:nvPicPr>
          <p:cNvPr id="12" name="Picture 7" descr="Facebook logo">
            <a:extLst>
              <a:ext uri="{FF2B5EF4-FFF2-40B4-BE49-F238E27FC236}">
                <a16:creationId xmlns:a16="http://schemas.microsoft.com/office/drawing/2014/main" id="{054D372C-6E1B-2E4F-A101-03F9C3F71E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916593" y="4173539"/>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8DBD0AB5-623B-384B-AFFE-10A3DFDE755D}"/>
              </a:ext>
            </a:extLst>
          </p:cNvPr>
          <p:cNvSpPr txBox="1">
            <a:spLocks noChangeArrowheads="1"/>
          </p:cNvSpPr>
          <p:nvPr/>
        </p:nvSpPr>
        <p:spPr bwMode="auto">
          <a:xfrm>
            <a:off x="8005618" y="4236481"/>
            <a:ext cx="2722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dirty="0">
                <a:hlinkClick r:id="rId9"/>
              </a:rPr>
              <a:t>LevelAccessA11y</a:t>
            </a:r>
            <a:endParaRPr lang="en-US" altLang="en-US" sz="2000" dirty="0"/>
          </a:p>
        </p:txBody>
      </p:sp>
      <p:pic>
        <p:nvPicPr>
          <p:cNvPr id="14" name="Picture 3" descr="WordPress logo">
            <a:extLst>
              <a:ext uri="{FF2B5EF4-FFF2-40B4-BE49-F238E27FC236}">
                <a16:creationId xmlns:a16="http://schemas.microsoft.com/office/drawing/2014/main" id="{FC4DAC1A-5208-934B-847E-5F09E5E17BB2}"/>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902306" y="5108576"/>
            <a:ext cx="925512" cy="9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3">
            <a:extLst>
              <a:ext uri="{FF2B5EF4-FFF2-40B4-BE49-F238E27FC236}">
                <a16:creationId xmlns:a16="http://schemas.microsoft.com/office/drawing/2014/main" id="{882704B2-B014-AB41-B9A2-8D026EF041E9}"/>
              </a:ext>
            </a:extLst>
          </p:cNvPr>
          <p:cNvSpPr txBox="1">
            <a:spLocks noChangeArrowheads="1"/>
          </p:cNvSpPr>
          <p:nvPr/>
        </p:nvSpPr>
        <p:spPr bwMode="auto">
          <a:xfrm>
            <a:off x="8005618" y="5351601"/>
            <a:ext cx="30529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2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None/>
            </a:pPr>
            <a:r>
              <a:rPr lang="en-US" altLang="en-US" sz="2000" dirty="0">
                <a:cs typeface="Arial" panose="020B0604020202020204" pitchFamily="34" charset="0"/>
                <a:hlinkClick r:id="rId11"/>
              </a:rPr>
              <a:t>Level Access Blog</a:t>
            </a:r>
            <a:endParaRPr lang="en-US" altLang="en-US" sz="2000" dirty="0">
              <a:cs typeface="Arial" panose="020B0604020202020204" pitchFamily="34" charset="0"/>
            </a:endParaRPr>
          </a:p>
          <a:p>
            <a:pPr>
              <a:spcBef>
                <a:spcPct val="0"/>
              </a:spcBef>
              <a:buNone/>
            </a:pPr>
            <a:endParaRPr lang="en-US" altLang="en-US" sz="2000" dirty="0">
              <a:cs typeface="Arial" panose="020B0604020202020204" pitchFamily="34" charset="0"/>
            </a:endParaRPr>
          </a:p>
        </p:txBody>
      </p:sp>
      <p:sp>
        <p:nvSpPr>
          <p:cNvPr id="17" name="Rectangle 16">
            <a:extLst>
              <a:ext uri="{FF2B5EF4-FFF2-40B4-BE49-F238E27FC236}">
                <a16:creationId xmlns:a16="http://schemas.microsoft.com/office/drawing/2014/main" id="{4E5A40D6-BBAB-F346-AB4E-2888A80F4C61}"/>
              </a:ext>
            </a:extLst>
          </p:cNvPr>
          <p:cNvSpPr/>
          <p:nvPr/>
        </p:nvSpPr>
        <p:spPr>
          <a:xfrm>
            <a:off x="810227" y="6093992"/>
            <a:ext cx="6169702" cy="307777"/>
          </a:xfrm>
          <a:prstGeom prst="rect">
            <a:avLst/>
          </a:prstGeom>
        </p:spPr>
        <p:txBody>
          <a:bodyPr wrap="none">
            <a:spAutoFit/>
          </a:bodyPr>
          <a:lstStyle/>
          <a:p>
            <a:r>
              <a:rPr lang="en-US" sz="1400" i="1" dirty="0">
                <a:latin typeface="Arial" panose="020B0604020202020204" pitchFamily="34" charset="0"/>
                <a:cs typeface="Arial" panose="020B0604020202020204" pitchFamily="34" charset="0"/>
              </a:rPr>
              <a:t>Slide Deck Available for Download at: </a:t>
            </a:r>
            <a:r>
              <a:rPr lang="en-US" sz="1400" i="1" dirty="0">
                <a:latin typeface="Arial" panose="020B0604020202020204" pitchFamily="34" charset="0"/>
                <a:cs typeface="Arial" panose="020B0604020202020204" pitchFamily="34" charset="0"/>
                <a:hlinkClick r:id="rId12"/>
              </a:rPr>
              <a:t>https://www.levelaccess.com/csun18/</a:t>
            </a:r>
            <a:endParaRPr lang="en-US" sz="1400" i="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9A33E46-283E-D541-B9A7-E9CEB814A8EC}"/>
              </a:ext>
            </a:extLst>
          </p:cNvPr>
          <p:cNvSpPr>
            <a:spLocks noGrp="1"/>
          </p:cNvSpPr>
          <p:nvPr>
            <p:ph type="sldNum" sz="quarter" idx="4"/>
          </p:nvPr>
        </p:nvSpPr>
        <p:spPr/>
        <p:txBody>
          <a:bodyPr/>
          <a:lstStyle/>
          <a:p>
            <a:fld id="{2030EA8A-DA75-3443-B9EE-A63E33F4F203}" type="slidenum">
              <a:rPr lang="en-US" smtClean="0"/>
              <a:pPr/>
              <a:t>38</a:t>
            </a:fld>
            <a:endParaRPr lang="en-US" dirty="0"/>
          </a:p>
        </p:txBody>
      </p:sp>
      <p:sp>
        <p:nvSpPr>
          <p:cNvPr id="3" name="Footer Placeholder 2">
            <a:extLst>
              <a:ext uri="{FF2B5EF4-FFF2-40B4-BE49-F238E27FC236}">
                <a16:creationId xmlns:a16="http://schemas.microsoft.com/office/drawing/2014/main" id="{D77C6610-8D4E-5746-8AA4-28D1EEE83600}"/>
              </a:ext>
            </a:extLst>
          </p:cNvPr>
          <p:cNvSpPr>
            <a:spLocks noGrp="1"/>
          </p:cNvSpPr>
          <p:nvPr>
            <p:ph type="ftr" sz="quarter" idx="3"/>
          </p:nvPr>
        </p:nvSpPr>
        <p:spPr/>
        <p:txBody>
          <a:bodyPr/>
          <a:lstStyle/>
          <a:p>
            <a:r>
              <a:rPr lang="en-US"/>
              <a:t>levelaccess.com   </a:t>
            </a:r>
            <a:r>
              <a:rPr lang="en-US" b="1"/>
              <a:t> </a:t>
            </a:r>
            <a:r>
              <a:rPr lang="en-US" b="1">
                <a:solidFill>
                  <a:srgbClr val="00D81A"/>
                </a:solidFill>
              </a:rPr>
              <a:t>| </a:t>
            </a:r>
            <a:r>
              <a:rPr lang="en-US" b="1"/>
              <a:t>   </a:t>
            </a:r>
            <a:r>
              <a:rPr lang="en-US"/>
              <a:t>(</a:t>
            </a:r>
            <a:r>
              <a:rPr lang="de-DE"/>
              <a:t>800) 899-9659    </a:t>
            </a:r>
            <a:r>
              <a:rPr lang="en-US" b="1">
                <a:solidFill>
                  <a:srgbClr val="00D81A"/>
                </a:solidFill>
              </a:rPr>
              <a:t>|</a:t>
            </a:r>
            <a:r>
              <a:rPr lang="en-US"/>
              <a:t>    info@levelaccess.com</a:t>
            </a:r>
            <a:endParaRPr lang="en-US" dirty="0"/>
          </a:p>
        </p:txBody>
      </p:sp>
    </p:spTree>
    <p:extLst>
      <p:ext uri="{BB962C8B-B14F-4D97-AF65-F5344CB8AC3E}">
        <p14:creationId xmlns:p14="http://schemas.microsoft.com/office/powerpoint/2010/main" val="25755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Leaving Waterfall behind</a:t>
            </a:r>
            <a:r>
              <a:rPr lang="mr-IN" dirty="0"/>
              <a:t>…</a:t>
            </a:r>
            <a:endParaRPr lang="en-US" dirty="0"/>
          </a:p>
        </p:txBody>
      </p:sp>
      <p:grpSp>
        <p:nvGrpSpPr>
          <p:cNvPr id="3" name="Group 2" descr="Box with a man that says, &quot;Quality Gates&quot;"/>
          <p:cNvGrpSpPr/>
          <p:nvPr/>
        </p:nvGrpSpPr>
        <p:grpSpPr>
          <a:xfrm>
            <a:off x="783149" y="2284455"/>
            <a:ext cx="2809974" cy="1583469"/>
            <a:chOff x="783149" y="2284455"/>
            <a:chExt cx="2809974" cy="1583469"/>
          </a:xfrm>
        </p:grpSpPr>
        <p:pic>
          <p:nvPicPr>
            <p:cNvPr id="14" name="Picture 13" descr="Image of a man and the words, &quot;Quality Gates&quot;"/>
            <p:cNvPicPr>
              <a:picLocks noChangeAspect="1"/>
            </p:cNvPicPr>
            <p:nvPr/>
          </p:nvPicPr>
          <p:blipFill>
            <a:blip r:embed="rId2"/>
            <a:stretch>
              <a:fillRect/>
            </a:stretch>
          </p:blipFill>
          <p:spPr>
            <a:xfrm>
              <a:off x="845038" y="2309446"/>
              <a:ext cx="2748085" cy="1558478"/>
            </a:xfrm>
            <a:prstGeom prst="rect">
              <a:avLst/>
            </a:prstGeom>
          </p:spPr>
        </p:pic>
        <p:sp>
          <p:nvSpPr>
            <p:cNvPr id="37" name="TextBox 36"/>
            <p:cNvSpPr txBox="1"/>
            <p:nvPr/>
          </p:nvSpPr>
          <p:spPr>
            <a:xfrm>
              <a:off x="783149" y="2284455"/>
              <a:ext cx="1582484" cy="369332"/>
            </a:xfrm>
            <a:prstGeom prst="rect">
              <a:avLst/>
            </a:prstGeom>
            <a:noFill/>
          </p:spPr>
          <p:txBody>
            <a:bodyPr wrap="none" rtlCol="0">
              <a:spAutoFit/>
            </a:bodyPr>
            <a:lstStyle/>
            <a:p>
              <a:r>
                <a:rPr lang="en-US" dirty="0">
                  <a:latin typeface="Arial" charset="0"/>
                  <a:ea typeface="Arial" charset="0"/>
                  <a:cs typeface="Arial" charset="0"/>
                </a:rPr>
                <a:t>Quality Gates</a:t>
              </a:r>
            </a:p>
          </p:txBody>
        </p:sp>
      </p:grpSp>
      <p:cxnSp>
        <p:nvCxnSpPr>
          <p:cNvPr id="8" name="Straight Arrow Connector 7" descr="blue arrow pointing right"/>
          <p:cNvCxnSpPr/>
          <p:nvPr/>
        </p:nvCxnSpPr>
        <p:spPr>
          <a:xfrm flipV="1">
            <a:off x="838200" y="3910817"/>
            <a:ext cx="10439400" cy="2032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838200" y="1676401"/>
            <a:ext cx="1828800"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charset="0"/>
                <a:ea typeface="Arial" charset="0"/>
                <a:cs typeface="Arial" charset="0"/>
              </a:rPr>
              <a:t>Requirements</a:t>
            </a:r>
          </a:p>
        </p:txBody>
      </p:sp>
      <p:sp>
        <p:nvSpPr>
          <p:cNvPr id="11" name="Rounded Rectangle 10"/>
          <p:cNvSpPr/>
          <p:nvPr/>
        </p:nvSpPr>
        <p:spPr>
          <a:xfrm>
            <a:off x="5075115" y="2437932"/>
            <a:ext cx="1827821"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charset="0"/>
                <a:ea typeface="Arial" charset="0"/>
                <a:cs typeface="Arial" charset="0"/>
              </a:rPr>
              <a:t>Implementation</a:t>
            </a:r>
          </a:p>
        </p:txBody>
      </p:sp>
      <p:sp>
        <p:nvSpPr>
          <p:cNvPr id="12" name="Rounded Rectangle 11"/>
          <p:cNvSpPr/>
          <p:nvPr/>
        </p:nvSpPr>
        <p:spPr>
          <a:xfrm>
            <a:off x="7170123" y="2817944"/>
            <a:ext cx="1828800"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charset="0"/>
                <a:ea typeface="Arial" charset="0"/>
                <a:cs typeface="Arial" charset="0"/>
              </a:rPr>
              <a:t>Verification</a:t>
            </a:r>
          </a:p>
        </p:txBody>
      </p:sp>
      <p:sp>
        <p:nvSpPr>
          <p:cNvPr id="13" name="Rounded Rectangle 12"/>
          <p:cNvSpPr/>
          <p:nvPr/>
        </p:nvSpPr>
        <p:spPr>
          <a:xfrm>
            <a:off x="9277833" y="3186528"/>
            <a:ext cx="1828800"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charset="0"/>
                <a:ea typeface="Arial" charset="0"/>
                <a:cs typeface="Arial" charset="0"/>
              </a:rPr>
              <a:t>Maintenance</a:t>
            </a:r>
          </a:p>
        </p:txBody>
      </p:sp>
      <p:sp>
        <p:nvSpPr>
          <p:cNvPr id="10" name="Rounded Rectangle 9"/>
          <p:cNvSpPr/>
          <p:nvPr/>
        </p:nvSpPr>
        <p:spPr>
          <a:xfrm>
            <a:off x="2970823" y="2054009"/>
            <a:ext cx="1828800" cy="46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charset="0"/>
                <a:ea typeface="Arial" charset="0"/>
                <a:cs typeface="Arial" charset="0"/>
              </a:rPr>
              <a:t>Design</a:t>
            </a:r>
          </a:p>
        </p:txBody>
      </p:sp>
      <p:cxnSp>
        <p:nvCxnSpPr>
          <p:cNvPr id="16" name="Elbow Connector 15" descr="blue connecter arrow"/>
          <p:cNvCxnSpPr>
            <a:stCxn id="9" idx="3"/>
            <a:endCxn id="10" idx="0"/>
          </p:cNvCxnSpPr>
          <p:nvPr/>
        </p:nvCxnSpPr>
        <p:spPr>
          <a:xfrm>
            <a:off x="2667000" y="1910401"/>
            <a:ext cx="1218223" cy="14360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descr="blue connecter arrow"/>
          <p:cNvCxnSpPr>
            <a:stCxn id="10" idx="3"/>
            <a:endCxn id="11" idx="0"/>
          </p:cNvCxnSpPr>
          <p:nvPr/>
        </p:nvCxnSpPr>
        <p:spPr>
          <a:xfrm>
            <a:off x="4799623" y="2288009"/>
            <a:ext cx="1189403" cy="1499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descr="blue connecter arrow"/>
          <p:cNvCxnSpPr/>
          <p:nvPr/>
        </p:nvCxnSpPr>
        <p:spPr>
          <a:xfrm>
            <a:off x="6902936" y="2673875"/>
            <a:ext cx="1189403" cy="13187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descr="blue connecter arrow"/>
          <p:cNvCxnSpPr/>
          <p:nvPr/>
        </p:nvCxnSpPr>
        <p:spPr>
          <a:xfrm>
            <a:off x="8998923" y="3051944"/>
            <a:ext cx="1189403" cy="13187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descr="black vertical line"/>
          <p:cNvCxnSpPr/>
          <p:nvPr/>
        </p:nvCxnSpPr>
        <p:spPr>
          <a:xfrm flipH="1">
            <a:off x="2813050" y="1758462"/>
            <a:ext cx="489" cy="31482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descr="black vertical line"/>
          <p:cNvCxnSpPr/>
          <p:nvPr/>
        </p:nvCxnSpPr>
        <p:spPr>
          <a:xfrm flipH="1">
            <a:off x="4932972" y="2123105"/>
            <a:ext cx="489" cy="31482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descr="black vertical line"/>
          <p:cNvCxnSpPr/>
          <p:nvPr/>
        </p:nvCxnSpPr>
        <p:spPr>
          <a:xfrm flipH="1">
            <a:off x="7035796" y="2501588"/>
            <a:ext cx="489" cy="31482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black vertical line"/>
          <p:cNvCxnSpPr/>
          <p:nvPr/>
        </p:nvCxnSpPr>
        <p:spPr>
          <a:xfrm flipH="1">
            <a:off x="9148880" y="2886044"/>
            <a:ext cx="489" cy="31482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Group 61" descr="Group of text boxes: Requirements; Design; Implementation; Verification and Maintenance"/>
          <p:cNvGrpSpPr/>
          <p:nvPr/>
        </p:nvGrpSpPr>
        <p:grpSpPr>
          <a:xfrm>
            <a:off x="855785" y="1491735"/>
            <a:ext cx="8936169" cy="2329988"/>
            <a:chOff x="855785" y="1491735"/>
            <a:chExt cx="8936169" cy="2329988"/>
          </a:xfrm>
        </p:grpSpPr>
        <p:sp>
          <p:nvSpPr>
            <p:cNvPr id="35" name="Freeform 34"/>
            <p:cNvSpPr/>
            <p:nvPr/>
          </p:nvSpPr>
          <p:spPr>
            <a:xfrm>
              <a:off x="855785" y="1652954"/>
              <a:ext cx="8276492" cy="2168769"/>
            </a:xfrm>
            <a:custGeom>
              <a:avLst/>
              <a:gdLst>
                <a:gd name="connsiteX0" fmla="*/ 0 w 8276492"/>
                <a:gd name="connsiteY0" fmla="*/ 2168769 h 2168769"/>
                <a:gd name="connsiteX1" fmla="*/ 2696307 w 8276492"/>
                <a:gd name="connsiteY1" fmla="*/ 1922584 h 2168769"/>
                <a:gd name="connsiteX2" fmla="*/ 5791200 w 8276492"/>
                <a:gd name="connsiteY2" fmla="*/ 1266092 h 2168769"/>
                <a:gd name="connsiteX3" fmla="*/ 8276492 w 8276492"/>
                <a:gd name="connsiteY3" fmla="*/ 0 h 2168769"/>
              </a:gdLst>
              <a:ahLst/>
              <a:cxnLst>
                <a:cxn ang="0">
                  <a:pos x="connsiteX0" y="connsiteY0"/>
                </a:cxn>
                <a:cxn ang="0">
                  <a:pos x="connsiteX1" y="connsiteY1"/>
                </a:cxn>
                <a:cxn ang="0">
                  <a:pos x="connsiteX2" y="connsiteY2"/>
                </a:cxn>
                <a:cxn ang="0">
                  <a:pos x="connsiteX3" y="connsiteY3"/>
                </a:cxn>
              </a:cxnLst>
              <a:rect l="l" t="t" r="r" b="b"/>
              <a:pathLst>
                <a:path w="8276492" h="2168769">
                  <a:moveTo>
                    <a:pt x="0" y="2168769"/>
                  </a:moveTo>
                  <a:cubicBezTo>
                    <a:pt x="865553" y="2120899"/>
                    <a:pt x="1731107" y="2073030"/>
                    <a:pt x="2696307" y="1922584"/>
                  </a:cubicBezTo>
                  <a:cubicBezTo>
                    <a:pt x="3661507" y="1772138"/>
                    <a:pt x="4861169" y="1586523"/>
                    <a:pt x="5791200" y="1266092"/>
                  </a:cubicBezTo>
                  <a:cubicBezTo>
                    <a:pt x="6721231" y="945661"/>
                    <a:pt x="8276492" y="0"/>
                    <a:pt x="8276492"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158447" y="1491735"/>
              <a:ext cx="633507" cy="369332"/>
            </a:xfrm>
            <a:prstGeom prst="rect">
              <a:avLst/>
            </a:prstGeom>
            <a:noFill/>
          </p:spPr>
          <p:txBody>
            <a:bodyPr wrap="none" rtlCol="0">
              <a:spAutoFit/>
            </a:bodyPr>
            <a:lstStyle/>
            <a:p>
              <a:r>
                <a:rPr lang="en-US" dirty="0">
                  <a:latin typeface="Arial" charset="0"/>
                  <a:ea typeface="Arial" charset="0"/>
                  <a:cs typeface="Arial" charset="0"/>
                </a:rPr>
                <a:t>Risk</a:t>
              </a:r>
            </a:p>
          </p:txBody>
        </p:sp>
        <p:cxnSp>
          <p:nvCxnSpPr>
            <p:cNvPr id="39" name="Straight Arrow Connector 38"/>
            <p:cNvCxnSpPr/>
            <p:nvPr/>
          </p:nvCxnSpPr>
          <p:spPr>
            <a:xfrm flipV="1">
              <a:off x="8789040" y="1629509"/>
              <a:ext cx="389586" cy="234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4"/>
          </p:nvPr>
        </p:nvSpPr>
        <p:spPr/>
        <p:txBody>
          <a:bodyPr/>
          <a:lstStyle/>
          <a:p>
            <a:fld id="{D07E5967-D1FF-DC48-9BCE-68213CFFCE77}" type="slidenum">
              <a:rPr lang="en-US" smtClean="0"/>
              <a:t>4</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6875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moving on to Agile (Scrum)</a:t>
            </a:r>
            <a:r>
              <a:rPr lang="mr-IN" dirty="0"/>
              <a:t>…</a:t>
            </a:r>
            <a:endParaRPr lang="en-US" dirty="0"/>
          </a:p>
        </p:txBody>
      </p:sp>
      <p:cxnSp>
        <p:nvCxnSpPr>
          <p:cNvPr id="8" name="Straight Arrow Connector 7" descr="Blue arrow pointing right"/>
          <p:cNvCxnSpPr/>
          <p:nvPr/>
        </p:nvCxnSpPr>
        <p:spPr>
          <a:xfrm flipV="1">
            <a:off x="838200" y="3910817"/>
            <a:ext cx="10439400" cy="2032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6" name="Picture 5" descr="screen shot close up of Waterfall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84005"/>
            <a:ext cx="5077968" cy="2414016"/>
          </a:xfrm>
          <a:prstGeom prst="rect">
            <a:avLst/>
          </a:prstGeom>
        </p:spPr>
      </p:pic>
      <p:pic>
        <p:nvPicPr>
          <p:cNvPr id="40" name="Picture 39" descr="image of arrows"/>
          <p:cNvPicPr>
            <a:picLocks noChangeAspect="1"/>
          </p:cNvPicPr>
          <p:nvPr/>
        </p:nvPicPr>
        <p:blipFill>
          <a:blip r:embed="rId3"/>
          <a:stretch>
            <a:fillRect/>
          </a:stretch>
        </p:blipFill>
        <p:spPr>
          <a:xfrm>
            <a:off x="2652416" y="4061005"/>
            <a:ext cx="1459383" cy="1459383"/>
          </a:xfrm>
          <a:prstGeom prst="rect">
            <a:avLst/>
          </a:prstGeom>
        </p:spPr>
      </p:pic>
      <p:pic>
        <p:nvPicPr>
          <p:cNvPr id="41" name="Picture 40" descr="image of arrows"/>
          <p:cNvPicPr>
            <a:picLocks noChangeAspect="1"/>
          </p:cNvPicPr>
          <p:nvPr/>
        </p:nvPicPr>
        <p:blipFill>
          <a:blip r:embed="rId3"/>
          <a:stretch>
            <a:fillRect/>
          </a:stretch>
        </p:blipFill>
        <p:spPr>
          <a:xfrm>
            <a:off x="4052766" y="4061696"/>
            <a:ext cx="1459383" cy="1459383"/>
          </a:xfrm>
          <a:prstGeom prst="rect">
            <a:avLst/>
          </a:prstGeom>
        </p:spPr>
      </p:pic>
      <p:pic>
        <p:nvPicPr>
          <p:cNvPr id="46" name="Picture 45" descr="image of arrows"/>
          <p:cNvPicPr>
            <a:picLocks noChangeAspect="1"/>
          </p:cNvPicPr>
          <p:nvPr/>
        </p:nvPicPr>
        <p:blipFill>
          <a:blip r:embed="rId3"/>
          <a:stretch>
            <a:fillRect/>
          </a:stretch>
        </p:blipFill>
        <p:spPr>
          <a:xfrm>
            <a:off x="5445160" y="4072069"/>
            <a:ext cx="1459383" cy="1459383"/>
          </a:xfrm>
          <a:prstGeom prst="rect">
            <a:avLst/>
          </a:prstGeom>
        </p:spPr>
      </p:pic>
      <p:pic>
        <p:nvPicPr>
          <p:cNvPr id="47" name="Picture 46" descr="image of arrows"/>
          <p:cNvPicPr>
            <a:picLocks noChangeAspect="1"/>
          </p:cNvPicPr>
          <p:nvPr/>
        </p:nvPicPr>
        <p:blipFill>
          <a:blip r:embed="rId3"/>
          <a:stretch>
            <a:fillRect/>
          </a:stretch>
        </p:blipFill>
        <p:spPr>
          <a:xfrm>
            <a:off x="6845510" y="4072760"/>
            <a:ext cx="1459383" cy="1459383"/>
          </a:xfrm>
          <a:prstGeom prst="rect">
            <a:avLst/>
          </a:prstGeom>
        </p:spPr>
      </p:pic>
      <p:pic>
        <p:nvPicPr>
          <p:cNvPr id="60" name="Picture 59" descr="image of arrows"/>
          <p:cNvPicPr>
            <a:picLocks noChangeAspect="1"/>
          </p:cNvPicPr>
          <p:nvPr/>
        </p:nvPicPr>
        <p:blipFill>
          <a:blip r:embed="rId3"/>
          <a:stretch>
            <a:fillRect/>
          </a:stretch>
        </p:blipFill>
        <p:spPr>
          <a:xfrm>
            <a:off x="8237904" y="4061005"/>
            <a:ext cx="1459383" cy="1459383"/>
          </a:xfrm>
          <a:prstGeom prst="rect">
            <a:avLst/>
          </a:prstGeom>
        </p:spPr>
      </p:pic>
      <p:pic>
        <p:nvPicPr>
          <p:cNvPr id="61" name="Picture 60" descr="image of arrows"/>
          <p:cNvPicPr>
            <a:picLocks noChangeAspect="1"/>
          </p:cNvPicPr>
          <p:nvPr/>
        </p:nvPicPr>
        <p:blipFill>
          <a:blip r:embed="rId3"/>
          <a:stretch>
            <a:fillRect/>
          </a:stretch>
        </p:blipFill>
        <p:spPr>
          <a:xfrm>
            <a:off x="9638254" y="4061696"/>
            <a:ext cx="1459383" cy="1459383"/>
          </a:xfrm>
          <a:prstGeom prst="rect">
            <a:avLst/>
          </a:prstGeom>
        </p:spPr>
      </p:pic>
      <p:grpSp>
        <p:nvGrpSpPr>
          <p:cNvPr id="3" name="Group 2" descr="Red arrow that looks like waves"/>
          <p:cNvGrpSpPr/>
          <p:nvPr/>
        </p:nvGrpSpPr>
        <p:grpSpPr>
          <a:xfrm>
            <a:off x="2664401" y="5194614"/>
            <a:ext cx="9226722" cy="496268"/>
            <a:chOff x="2664401" y="5194614"/>
            <a:chExt cx="9226722" cy="496268"/>
          </a:xfrm>
        </p:grpSpPr>
        <p:sp>
          <p:nvSpPr>
            <p:cNvPr id="50" name="Freeform 49"/>
            <p:cNvSpPr/>
            <p:nvPr/>
          </p:nvSpPr>
          <p:spPr>
            <a:xfrm>
              <a:off x="2664401" y="5500181"/>
              <a:ext cx="1395046" cy="156077"/>
            </a:xfrm>
            <a:custGeom>
              <a:avLst/>
              <a:gdLst>
                <a:gd name="connsiteX0" fmla="*/ 0 w 1395046"/>
                <a:gd name="connsiteY0" fmla="*/ 0 h 156077"/>
                <a:gd name="connsiteX1" fmla="*/ 175846 w 1395046"/>
                <a:gd name="connsiteY1" fmla="*/ 140677 h 156077"/>
                <a:gd name="connsiteX2" fmla="*/ 656492 w 1395046"/>
                <a:gd name="connsiteY2" fmla="*/ 152400 h 156077"/>
                <a:gd name="connsiteX3" fmla="*/ 1172308 w 1395046"/>
                <a:gd name="connsiteY3" fmla="*/ 140677 h 156077"/>
                <a:gd name="connsiteX4" fmla="*/ 1395046 w 1395046"/>
                <a:gd name="connsiteY4" fmla="*/ 35169 h 15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046" h="156077">
                  <a:moveTo>
                    <a:pt x="0" y="0"/>
                  </a:moveTo>
                  <a:cubicBezTo>
                    <a:pt x="33215" y="57638"/>
                    <a:pt x="66431" y="115277"/>
                    <a:pt x="175846" y="140677"/>
                  </a:cubicBezTo>
                  <a:cubicBezTo>
                    <a:pt x="285261" y="166077"/>
                    <a:pt x="490415" y="152400"/>
                    <a:pt x="656492" y="152400"/>
                  </a:cubicBezTo>
                  <a:cubicBezTo>
                    <a:pt x="822569" y="152400"/>
                    <a:pt x="1049216" y="160216"/>
                    <a:pt x="1172308" y="140677"/>
                  </a:cubicBezTo>
                  <a:cubicBezTo>
                    <a:pt x="1295400" y="121138"/>
                    <a:pt x="1357923" y="54708"/>
                    <a:pt x="1395046" y="3516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5442155" y="5526235"/>
              <a:ext cx="1395046" cy="156077"/>
            </a:xfrm>
            <a:custGeom>
              <a:avLst/>
              <a:gdLst>
                <a:gd name="connsiteX0" fmla="*/ 0 w 1395046"/>
                <a:gd name="connsiteY0" fmla="*/ 0 h 156077"/>
                <a:gd name="connsiteX1" fmla="*/ 175846 w 1395046"/>
                <a:gd name="connsiteY1" fmla="*/ 140677 h 156077"/>
                <a:gd name="connsiteX2" fmla="*/ 656492 w 1395046"/>
                <a:gd name="connsiteY2" fmla="*/ 152400 h 156077"/>
                <a:gd name="connsiteX3" fmla="*/ 1172308 w 1395046"/>
                <a:gd name="connsiteY3" fmla="*/ 140677 h 156077"/>
                <a:gd name="connsiteX4" fmla="*/ 1395046 w 1395046"/>
                <a:gd name="connsiteY4" fmla="*/ 35169 h 15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046" h="156077">
                  <a:moveTo>
                    <a:pt x="0" y="0"/>
                  </a:moveTo>
                  <a:cubicBezTo>
                    <a:pt x="33215" y="57638"/>
                    <a:pt x="66431" y="115277"/>
                    <a:pt x="175846" y="140677"/>
                  </a:cubicBezTo>
                  <a:cubicBezTo>
                    <a:pt x="285261" y="166077"/>
                    <a:pt x="490415" y="152400"/>
                    <a:pt x="656492" y="152400"/>
                  </a:cubicBezTo>
                  <a:cubicBezTo>
                    <a:pt x="822569" y="152400"/>
                    <a:pt x="1049216" y="160216"/>
                    <a:pt x="1172308" y="140677"/>
                  </a:cubicBezTo>
                  <a:cubicBezTo>
                    <a:pt x="1295400" y="121138"/>
                    <a:pt x="1357923" y="54708"/>
                    <a:pt x="1395046" y="3516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837201" y="5521594"/>
              <a:ext cx="1395046" cy="156077"/>
            </a:xfrm>
            <a:custGeom>
              <a:avLst/>
              <a:gdLst>
                <a:gd name="connsiteX0" fmla="*/ 0 w 1395046"/>
                <a:gd name="connsiteY0" fmla="*/ 0 h 156077"/>
                <a:gd name="connsiteX1" fmla="*/ 175846 w 1395046"/>
                <a:gd name="connsiteY1" fmla="*/ 140677 h 156077"/>
                <a:gd name="connsiteX2" fmla="*/ 656492 w 1395046"/>
                <a:gd name="connsiteY2" fmla="*/ 152400 h 156077"/>
                <a:gd name="connsiteX3" fmla="*/ 1172308 w 1395046"/>
                <a:gd name="connsiteY3" fmla="*/ 140677 h 156077"/>
                <a:gd name="connsiteX4" fmla="*/ 1395046 w 1395046"/>
                <a:gd name="connsiteY4" fmla="*/ 35169 h 15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046" h="156077">
                  <a:moveTo>
                    <a:pt x="0" y="0"/>
                  </a:moveTo>
                  <a:cubicBezTo>
                    <a:pt x="33215" y="57638"/>
                    <a:pt x="66431" y="115277"/>
                    <a:pt x="175846" y="140677"/>
                  </a:cubicBezTo>
                  <a:cubicBezTo>
                    <a:pt x="285261" y="166077"/>
                    <a:pt x="490415" y="152400"/>
                    <a:pt x="656492" y="152400"/>
                  </a:cubicBezTo>
                  <a:cubicBezTo>
                    <a:pt x="822569" y="152400"/>
                    <a:pt x="1049216" y="160216"/>
                    <a:pt x="1172308" y="140677"/>
                  </a:cubicBezTo>
                  <a:cubicBezTo>
                    <a:pt x="1295400" y="121138"/>
                    <a:pt x="1357923" y="54708"/>
                    <a:pt x="1395046" y="3516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9629945" y="5534805"/>
              <a:ext cx="1395046" cy="156077"/>
            </a:xfrm>
            <a:custGeom>
              <a:avLst/>
              <a:gdLst>
                <a:gd name="connsiteX0" fmla="*/ 0 w 1395046"/>
                <a:gd name="connsiteY0" fmla="*/ 0 h 156077"/>
                <a:gd name="connsiteX1" fmla="*/ 175846 w 1395046"/>
                <a:gd name="connsiteY1" fmla="*/ 140677 h 156077"/>
                <a:gd name="connsiteX2" fmla="*/ 656492 w 1395046"/>
                <a:gd name="connsiteY2" fmla="*/ 152400 h 156077"/>
                <a:gd name="connsiteX3" fmla="*/ 1172308 w 1395046"/>
                <a:gd name="connsiteY3" fmla="*/ 140677 h 156077"/>
                <a:gd name="connsiteX4" fmla="*/ 1395046 w 1395046"/>
                <a:gd name="connsiteY4" fmla="*/ 35169 h 15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046" h="156077">
                  <a:moveTo>
                    <a:pt x="0" y="0"/>
                  </a:moveTo>
                  <a:cubicBezTo>
                    <a:pt x="33215" y="57638"/>
                    <a:pt x="66431" y="115277"/>
                    <a:pt x="175846" y="140677"/>
                  </a:cubicBezTo>
                  <a:cubicBezTo>
                    <a:pt x="285261" y="166077"/>
                    <a:pt x="490415" y="152400"/>
                    <a:pt x="656492" y="152400"/>
                  </a:cubicBezTo>
                  <a:cubicBezTo>
                    <a:pt x="822569" y="152400"/>
                    <a:pt x="1049216" y="160216"/>
                    <a:pt x="1172308" y="140677"/>
                  </a:cubicBezTo>
                  <a:cubicBezTo>
                    <a:pt x="1295400" y="121138"/>
                    <a:pt x="1357923" y="54708"/>
                    <a:pt x="1395046" y="3516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4040428" y="5517064"/>
              <a:ext cx="1395046" cy="156077"/>
            </a:xfrm>
            <a:custGeom>
              <a:avLst/>
              <a:gdLst>
                <a:gd name="connsiteX0" fmla="*/ 0 w 1395046"/>
                <a:gd name="connsiteY0" fmla="*/ 0 h 156077"/>
                <a:gd name="connsiteX1" fmla="*/ 175846 w 1395046"/>
                <a:gd name="connsiteY1" fmla="*/ 140677 h 156077"/>
                <a:gd name="connsiteX2" fmla="*/ 656492 w 1395046"/>
                <a:gd name="connsiteY2" fmla="*/ 152400 h 156077"/>
                <a:gd name="connsiteX3" fmla="*/ 1172308 w 1395046"/>
                <a:gd name="connsiteY3" fmla="*/ 140677 h 156077"/>
                <a:gd name="connsiteX4" fmla="*/ 1395046 w 1395046"/>
                <a:gd name="connsiteY4" fmla="*/ 35169 h 15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046" h="156077">
                  <a:moveTo>
                    <a:pt x="0" y="0"/>
                  </a:moveTo>
                  <a:cubicBezTo>
                    <a:pt x="33215" y="57638"/>
                    <a:pt x="66431" y="115277"/>
                    <a:pt x="175846" y="140677"/>
                  </a:cubicBezTo>
                  <a:cubicBezTo>
                    <a:pt x="285261" y="166077"/>
                    <a:pt x="490415" y="152400"/>
                    <a:pt x="656492" y="152400"/>
                  </a:cubicBezTo>
                  <a:cubicBezTo>
                    <a:pt x="822569" y="152400"/>
                    <a:pt x="1049216" y="160216"/>
                    <a:pt x="1172308" y="140677"/>
                  </a:cubicBezTo>
                  <a:cubicBezTo>
                    <a:pt x="1295400" y="121138"/>
                    <a:pt x="1357923" y="54708"/>
                    <a:pt x="1395046" y="3516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8230870" y="5530990"/>
              <a:ext cx="1395046" cy="156077"/>
            </a:xfrm>
            <a:custGeom>
              <a:avLst/>
              <a:gdLst>
                <a:gd name="connsiteX0" fmla="*/ 0 w 1395046"/>
                <a:gd name="connsiteY0" fmla="*/ 0 h 156077"/>
                <a:gd name="connsiteX1" fmla="*/ 175846 w 1395046"/>
                <a:gd name="connsiteY1" fmla="*/ 140677 h 156077"/>
                <a:gd name="connsiteX2" fmla="*/ 656492 w 1395046"/>
                <a:gd name="connsiteY2" fmla="*/ 152400 h 156077"/>
                <a:gd name="connsiteX3" fmla="*/ 1172308 w 1395046"/>
                <a:gd name="connsiteY3" fmla="*/ 140677 h 156077"/>
                <a:gd name="connsiteX4" fmla="*/ 1395046 w 1395046"/>
                <a:gd name="connsiteY4" fmla="*/ 35169 h 15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046" h="156077">
                  <a:moveTo>
                    <a:pt x="0" y="0"/>
                  </a:moveTo>
                  <a:cubicBezTo>
                    <a:pt x="33215" y="57638"/>
                    <a:pt x="66431" y="115277"/>
                    <a:pt x="175846" y="140677"/>
                  </a:cubicBezTo>
                  <a:cubicBezTo>
                    <a:pt x="285261" y="166077"/>
                    <a:pt x="490415" y="152400"/>
                    <a:pt x="656492" y="152400"/>
                  </a:cubicBezTo>
                  <a:cubicBezTo>
                    <a:pt x="822569" y="152400"/>
                    <a:pt x="1049216" y="160216"/>
                    <a:pt x="1172308" y="140677"/>
                  </a:cubicBezTo>
                  <a:cubicBezTo>
                    <a:pt x="1295400" y="121138"/>
                    <a:pt x="1357923" y="54708"/>
                    <a:pt x="1395046" y="3516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11010001" y="5374494"/>
              <a:ext cx="252609" cy="195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257616" y="5194614"/>
              <a:ext cx="633507" cy="369332"/>
            </a:xfrm>
            <a:prstGeom prst="rect">
              <a:avLst/>
            </a:prstGeom>
            <a:noFill/>
          </p:spPr>
          <p:txBody>
            <a:bodyPr wrap="none" rtlCol="0">
              <a:spAutoFit/>
            </a:bodyPr>
            <a:lstStyle/>
            <a:p>
              <a:r>
                <a:rPr lang="en-US" dirty="0">
                  <a:latin typeface="Arial" charset="0"/>
                  <a:ea typeface="Arial" charset="0"/>
                  <a:cs typeface="Arial" charset="0"/>
                </a:rPr>
                <a:t>Risk</a:t>
              </a:r>
            </a:p>
          </p:txBody>
        </p:sp>
      </p:grpSp>
      <p:sp>
        <p:nvSpPr>
          <p:cNvPr id="31" name="TextBox 30"/>
          <p:cNvSpPr txBox="1"/>
          <p:nvPr/>
        </p:nvSpPr>
        <p:spPr>
          <a:xfrm>
            <a:off x="4303447" y="1827222"/>
            <a:ext cx="6242633" cy="707886"/>
          </a:xfrm>
          <a:prstGeom prst="rect">
            <a:avLst/>
          </a:prstGeom>
          <a:noFill/>
        </p:spPr>
        <p:txBody>
          <a:bodyPr wrap="square" rtlCol="0">
            <a:spAutoFit/>
          </a:bodyPr>
          <a:lstStyle/>
          <a:p>
            <a:r>
              <a:rPr lang="en-US" sz="2000" dirty="0">
                <a:latin typeface="Arial" charset="0"/>
                <a:ea typeface="Arial" charset="0"/>
                <a:cs typeface="Arial" charset="0"/>
              </a:rPr>
              <a:t>With smaller development sprints, which each </a:t>
            </a:r>
            <a:r>
              <a:rPr lang="en-US" sz="2000" u="sng" dirty="0">
                <a:latin typeface="Arial" charset="0"/>
                <a:ea typeface="Arial" charset="0"/>
                <a:cs typeface="Arial" charset="0"/>
              </a:rPr>
              <a:t>should</a:t>
            </a:r>
            <a:r>
              <a:rPr lang="en-US" sz="2000" dirty="0">
                <a:latin typeface="Arial" charset="0"/>
                <a:ea typeface="Arial" charset="0"/>
                <a:cs typeface="Arial" charset="0"/>
              </a:rPr>
              <a:t> each result in the delivery of testable software. </a:t>
            </a:r>
          </a:p>
        </p:txBody>
      </p:sp>
      <p:sp>
        <p:nvSpPr>
          <p:cNvPr id="5" name="Slide Number Placeholder 4"/>
          <p:cNvSpPr>
            <a:spLocks noGrp="1"/>
          </p:cNvSpPr>
          <p:nvPr>
            <p:ph type="sldNum" sz="quarter" idx="4"/>
          </p:nvPr>
        </p:nvSpPr>
        <p:spPr/>
        <p:txBody>
          <a:bodyPr/>
          <a:lstStyle/>
          <a:p>
            <a:fld id="{62EA4E64-ADFB-0240-905B-63E0EE040C64}" type="slidenum">
              <a:rPr lang="en-US" smtClean="0"/>
              <a:t>5</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31753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xit" presetSubtype="8" fill="hold"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0-ppt_w/2"/>
                                          </p:val>
                                        </p:tav>
                                      </p:tavLst>
                                    </p:anim>
                                    <p:anim calcmode="lin" valueType="num">
                                      <p:cBhvr additive="base">
                                        <p:cTn id="11" dur="500"/>
                                        <p:tgtEl>
                                          <p:spTgt spid="6"/>
                                        </p:tgtEl>
                                        <p:attrNameLst>
                                          <p:attrName>ppt_y</p:attrName>
                                        </p:attrNameLst>
                                      </p:cBhvr>
                                      <p:tavLst>
                                        <p:tav tm="0">
                                          <p:val>
                                            <p:strVal val="ppt_y"/>
                                          </p:val>
                                        </p:tav>
                                        <p:tav tm="100000">
                                          <p:val>
                                            <p:strVal val="ppt_y"/>
                                          </p:val>
                                        </p:tav>
                                      </p:tavLst>
                                    </p:anim>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10"/>
            <a:ext cx="10515600" cy="637198"/>
          </a:xfrm>
        </p:spPr>
        <p:txBody>
          <a:bodyPr/>
          <a:lstStyle/>
          <a:p>
            <a:r>
              <a:rPr lang="en-US" dirty="0"/>
              <a:t>All, whilst looking to set new goal…</a:t>
            </a:r>
          </a:p>
        </p:txBody>
      </p:sp>
      <p:sp>
        <p:nvSpPr>
          <p:cNvPr id="37" name="Content Placeholder 36"/>
          <p:cNvSpPr>
            <a:spLocks noGrp="1"/>
          </p:cNvSpPr>
          <p:nvPr>
            <p:ph idx="1"/>
          </p:nvPr>
        </p:nvSpPr>
        <p:spPr>
          <a:xfrm>
            <a:off x="714630" y="1660636"/>
            <a:ext cx="5140569" cy="4778263"/>
          </a:xfrm>
        </p:spPr>
        <p:txBody>
          <a:bodyPr>
            <a:normAutofit/>
          </a:bodyPr>
          <a:lstStyle/>
          <a:p>
            <a:pPr marL="354013" indent="-339725"/>
            <a:r>
              <a:rPr lang="en-US" dirty="0"/>
              <a:t>Today,</a:t>
            </a:r>
            <a:r>
              <a:rPr lang="en-US" b="1" dirty="0"/>
              <a:t> Continuous Delivery</a:t>
            </a:r>
            <a:r>
              <a:rPr lang="en-US" dirty="0"/>
              <a:t> is the goal of many companies; </a:t>
            </a:r>
          </a:p>
          <a:p>
            <a:pPr marL="354013" indent="-339725"/>
            <a:r>
              <a:rPr lang="en-US" dirty="0"/>
              <a:t>Giving fast, frequent and stable software releases</a:t>
            </a:r>
          </a:p>
          <a:p>
            <a:pPr marL="354013" indent="-339725"/>
            <a:r>
              <a:rPr lang="en-US" dirty="0"/>
              <a:t>Implemented through </a:t>
            </a:r>
            <a:r>
              <a:rPr lang="en-US" b="1" dirty="0"/>
              <a:t>DevOps</a:t>
            </a:r>
            <a:r>
              <a:rPr lang="en-US" dirty="0"/>
              <a:t>.</a:t>
            </a:r>
          </a:p>
          <a:p>
            <a:pPr marL="354013" indent="-339725"/>
            <a:r>
              <a:rPr lang="en-US" dirty="0"/>
              <a:t>With a </a:t>
            </a:r>
            <a:r>
              <a:rPr lang="en-US" b="1" dirty="0"/>
              <a:t>Continuous Integration (CI) </a:t>
            </a:r>
            <a:r>
              <a:rPr lang="en-US" dirty="0"/>
              <a:t>server at its heart.</a:t>
            </a:r>
          </a:p>
        </p:txBody>
      </p:sp>
      <p:pic>
        <p:nvPicPr>
          <p:cNvPr id="10" name="Content Placeholder 9" title="Continuous Delivery Process"/>
          <p:cNvPicPr>
            <a:picLocks noGrp="1" noChangeAspect="1"/>
          </p:cNvPicPr>
          <p:nvPr>
            <p:ph idx="11"/>
          </p:nvPr>
        </p:nvPicPr>
        <p:blipFill>
          <a:blip r:embed="rId3">
            <a:extLst>
              <a:ext uri="{28A0092B-C50C-407E-A947-70E740481C1C}">
                <a14:useLocalDpi xmlns:a14="http://schemas.microsoft.com/office/drawing/2010/main" val="0"/>
              </a:ext>
            </a:extLst>
          </a:blip>
          <a:stretch>
            <a:fillRect/>
          </a:stretch>
        </p:blipFill>
        <p:spPr>
          <a:xfrm>
            <a:off x="6005384" y="1672513"/>
            <a:ext cx="5702645" cy="3021269"/>
          </a:xfrm>
          <a:prstGeom prst="rect">
            <a:avLst/>
          </a:prstGeom>
        </p:spPr>
      </p:pic>
      <p:sp>
        <p:nvSpPr>
          <p:cNvPr id="7" name="Slide Number Placeholder 4"/>
          <p:cNvSpPr>
            <a:spLocks noGrp="1"/>
          </p:cNvSpPr>
          <p:nvPr>
            <p:ph type="sldNum" sz="quarter" idx="4"/>
          </p:nvPr>
        </p:nvSpPr>
        <p:spPr>
          <a:xfrm>
            <a:off x="838200" y="6356350"/>
            <a:ext cx="2743200" cy="365125"/>
          </a:xfrm>
        </p:spPr>
        <p:txBody>
          <a:bodyPr/>
          <a:lstStyle/>
          <a:p>
            <a:pPr algn="l"/>
            <a:fld id="{6D5E6668-FD9E-8843-A1B1-7C24BD51D18E}" type="slidenum">
              <a:rPr lang="en-US" smtClean="0"/>
              <a:t>6</a:t>
            </a:fld>
            <a:endParaRPr lang="en-US" dirty="0"/>
          </a:p>
        </p:txBody>
      </p:sp>
      <p:sp>
        <p:nvSpPr>
          <p:cNvPr id="8" name="Footer Placeholder 3"/>
          <p:cNvSpPr>
            <a:spLocks noGrp="1"/>
          </p:cNvSpPr>
          <p:nvPr>
            <p:ph type="ftr" sz="quarter" idx="3"/>
          </p:nvPr>
        </p:nvSpPr>
        <p:spPr>
          <a:xfrm>
            <a:off x="3667478" y="6356350"/>
            <a:ext cx="4857044" cy="365125"/>
          </a:xfrm>
        </p:spPr>
        <p:txBody>
          <a:bodyPr/>
          <a:lstStyle/>
          <a:p>
            <a:r>
              <a:rPr lang="de-DE" dirty="0"/>
              <a:t>levelaccess.com    </a:t>
            </a:r>
            <a:r>
              <a:rPr lang="de-DE" b="1" dirty="0">
                <a:solidFill>
                  <a:srgbClr val="5DD345"/>
                </a:solidFill>
              </a:rPr>
              <a:t>|</a:t>
            </a:r>
            <a:r>
              <a:rPr lang="de-DE" dirty="0"/>
              <a:t>    (800) 899-9659    </a:t>
            </a:r>
            <a:r>
              <a:rPr lang="de-DE" b="1" dirty="0">
                <a:solidFill>
                  <a:srgbClr val="5DD345"/>
                </a:solidFill>
              </a:rPr>
              <a:t>|</a:t>
            </a:r>
            <a:r>
              <a:rPr lang="de-DE" dirty="0"/>
              <a:t>    info@levelaccess.com</a:t>
            </a:r>
            <a:endParaRPr lang="en-US" dirty="0"/>
          </a:p>
        </p:txBody>
      </p:sp>
    </p:spTree>
    <p:extLst>
      <p:ext uri="{BB962C8B-B14F-4D97-AF65-F5344CB8AC3E}">
        <p14:creationId xmlns:p14="http://schemas.microsoft.com/office/powerpoint/2010/main" val="19400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dissolv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dissolv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dissolv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dissolve">
                                      <p:cBhvr>
                                        <p:cTn id="2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209"/>
            <a:ext cx="10515600" cy="1028247"/>
          </a:xfrm>
        </p:spPr>
        <p:txBody>
          <a:bodyPr/>
          <a:lstStyle/>
          <a:p>
            <a:r>
              <a:rPr lang="en-GB" dirty="0"/>
              <a:t>With org. changes (like DevOps) to support new software dev practices</a:t>
            </a:r>
            <a:r>
              <a:rPr lang="mr-IN" dirty="0"/>
              <a:t>…</a:t>
            </a:r>
            <a:endParaRPr lang="en-GB" dirty="0"/>
          </a:p>
        </p:txBody>
      </p:sp>
      <p:sp>
        <p:nvSpPr>
          <p:cNvPr id="11" name="Rectangle 10"/>
          <p:cNvSpPr/>
          <p:nvPr/>
        </p:nvSpPr>
        <p:spPr>
          <a:xfrm>
            <a:off x="838200" y="1562214"/>
            <a:ext cx="10470630" cy="1938992"/>
          </a:xfrm>
          <a:prstGeom prst="rect">
            <a:avLst/>
          </a:prstGeom>
        </p:spPr>
        <p:txBody>
          <a:bodyPr wrap="square">
            <a:spAutoFit/>
          </a:bodyPr>
          <a:lstStyle/>
          <a:p>
            <a:pPr marL="342900" indent="-342900">
              <a:buClr>
                <a:srgbClr val="3359EC"/>
              </a:buClr>
              <a:buFont typeface="Arial" charset="0"/>
              <a:buChar char="•"/>
            </a:pPr>
            <a:r>
              <a:rPr lang="en-GB" sz="2400" dirty="0">
                <a:latin typeface="Arial" charset="0"/>
                <a:ea typeface="Arial" charset="0"/>
                <a:cs typeface="Arial" charset="0"/>
              </a:rPr>
              <a:t>DevOps (from "development" and "operations") </a:t>
            </a:r>
          </a:p>
          <a:p>
            <a:pPr marL="342900" indent="-342900">
              <a:buClr>
                <a:srgbClr val="3359EC"/>
              </a:buClr>
              <a:buFont typeface="Arial" charset="0"/>
              <a:buChar char="•"/>
            </a:pPr>
            <a:r>
              <a:rPr lang="en-GB" sz="2400" dirty="0">
                <a:latin typeface="Arial" charset="0"/>
                <a:ea typeface="Arial" charset="0"/>
                <a:cs typeface="Arial" charset="0"/>
              </a:rPr>
              <a:t>= Those changes to an organization’s infrastructure that enhance its Agile abilities.</a:t>
            </a:r>
          </a:p>
          <a:p>
            <a:pPr marL="342900" indent="-342900">
              <a:buClr>
                <a:srgbClr val="3359EC"/>
              </a:buClr>
              <a:buFont typeface="Arial" charset="0"/>
              <a:buChar char="•"/>
            </a:pPr>
            <a:r>
              <a:rPr lang="en-GB" sz="2400" dirty="0">
                <a:latin typeface="Arial" charset="0"/>
                <a:ea typeface="Arial" charset="0"/>
                <a:cs typeface="Arial" charset="0"/>
              </a:rPr>
              <a:t>In order to deliver software, of the highest possible </a:t>
            </a:r>
            <a:br>
              <a:rPr lang="en-GB" sz="2400" dirty="0">
                <a:latin typeface="Arial" charset="0"/>
                <a:ea typeface="Arial" charset="0"/>
                <a:cs typeface="Arial" charset="0"/>
              </a:rPr>
            </a:br>
            <a:r>
              <a:rPr lang="en-GB" sz="2400" dirty="0">
                <a:latin typeface="Arial" charset="0"/>
                <a:ea typeface="Arial" charset="0"/>
                <a:cs typeface="Arial" charset="0"/>
              </a:rPr>
              <a:t>quality, in the shortest possible times.</a:t>
            </a:r>
            <a:endParaRPr lang="en-GB" sz="2400" dirty="0">
              <a:effectLst/>
              <a:latin typeface="Arial" charset="0"/>
              <a:ea typeface="Arial" charset="0"/>
              <a:cs typeface="Arial" charset="0"/>
            </a:endParaRPr>
          </a:p>
        </p:txBody>
      </p:sp>
      <p:pic>
        <p:nvPicPr>
          <p:cNvPr id="9" name="Picture 8" descr="photo of man tripping a tree"/>
          <p:cNvPicPr>
            <a:picLocks noChangeAspect="1"/>
          </p:cNvPicPr>
          <p:nvPr/>
        </p:nvPicPr>
        <p:blipFill>
          <a:blip r:embed="rId2"/>
          <a:stretch>
            <a:fillRect/>
          </a:stretch>
        </p:blipFill>
        <p:spPr>
          <a:xfrm>
            <a:off x="1193489" y="3746344"/>
            <a:ext cx="3736732" cy="2092570"/>
          </a:xfrm>
          <a:prstGeom prst="rect">
            <a:avLst/>
          </a:prstGeom>
        </p:spPr>
      </p:pic>
      <p:sp>
        <p:nvSpPr>
          <p:cNvPr id="3" name="Right Arrow 2" descr="right-pointing blue arrow"/>
          <p:cNvSpPr/>
          <p:nvPr/>
        </p:nvSpPr>
        <p:spPr>
          <a:xfrm>
            <a:off x="5490229" y="4402884"/>
            <a:ext cx="2490179" cy="779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hoto of a tree sculpted into the shape of a lion"/>
          <p:cNvPicPr>
            <a:picLocks noChangeAspect="1"/>
          </p:cNvPicPr>
          <p:nvPr/>
        </p:nvPicPr>
        <p:blipFill>
          <a:blip r:embed="rId3"/>
          <a:stretch>
            <a:fillRect/>
          </a:stretch>
        </p:blipFill>
        <p:spPr>
          <a:xfrm>
            <a:off x="8540416" y="2956289"/>
            <a:ext cx="2603500" cy="3111500"/>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7</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2765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B6E2-CC94-1944-A17E-5CE44A44D40A}"/>
              </a:ext>
            </a:extLst>
          </p:cNvPr>
          <p:cNvSpPr>
            <a:spLocks noGrp="1"/>
          </p:cNvSpPr>
          <p:nvPr>
            <p:ph type="title"/>
          </p:nvPr>
        </p:nvSpPr>
        <p:spPr>
          <a:xfrm>
            <a:off x="838200" y="437696"/>
            <a:ext cx="10515600" cy="637198"/>
          </a:xfrm>
        </p:spPr>
        <p:txBody>
          <a:bodyPr/>
          <a:lstStyle/>
          <a:p>
            <a:r>
              <a:rPr lang="en-GB" dirty="0"/>
              <a:t>Continuous Delivery = a conveyor belt…</a:t>
            </a:r>
            <a:endParaRPr lang="en-US" dirty="0"/>
          </a:p>
        </p:txBody>
      </p:sp>
      <p:grpSp>
        <p:nvGrpSpPr>
          <p:cNvPr id="6" name="Group 5" descr="Graphic of a conveyor belt">
            <a:extLst>
              <a:ext uri="{FF2B5EF4-FFF2-40B4-BE49-F238E27FC236}">
                <a16:creationId xmlns:a16="http://schemas.microsoft.com/office/drawing/2014/main" id="{85AA398D-CEA7-CE4B-B1CF-90725C59D4B7}"/>
              </a:ext>
            </a:extLst>
          </p:cNvPr>
          <p:cNvGrpSpPr/>
          <p:nvPr/>
        </p:nvGrpSpPr>
        <p:grpSpPr>
          <a:xfrm>
            <a:off x="1210078" y="1849328"/>
            <a:ext cx="10733145" cy="4224089"/>
            <a:chOff x="1210078" y="1849328"/>
            <a:chExt cx="10733145" cy="4224089"/>
          </a:xfrm>
        </p:grpSpPr>
        <p:pic>
          <p:nvPicPr>
            <p:cNvPr id="31" name="Picture 30" descr="icon of a box folder on a screen">
              <a:extLst>
                <a:ext uri="{FF2B5EF4-FFF2-40B4-BE49-F238E27FC236}">
                  <a16:creationId xmlns:a16="http://schemas.microsoft.com/office/drawing/2014/main" id="{7F2C787F-B6D1-EB45-BCA2-0D3A9110B0F2}"/>
                </a:ext>
              </a:extLst>
            </p:cNvPr>
            <p:cNvPicPr>
              <a:picLocks noChangeAspect="1"/>
            </p:cNvPicPr>
            <p:nvPr/>
          </p:nvPicPr>
          <p:blipFill>
            <a:blip r:embed="rId2"/>
            <a:stretch>
              <a:fillRect/>
            </a:stretch>
          </p:blipFill>
          <p:spPr>
            <a:xfrm>
              <a:off x="7714123" y="1849328"/>
              <a:ext cx="4229100" cy="1917700"/>
            </a:xfrm>
            <a:prstGeom prst="rect">
              <a:avLst/>
            </a:prstGeom>
          </p:spPr>
        </p:pic>
        <p:pic>
          <p:nvPicPr>
            <p:cNvPr id="7" name="Picture 6" descr="image of arrows">
              <a:extLst>
                <a:ext uri="{FF2B5EF4-FFF2-40B4-BE49-F238E27FC236}">
                  <a16:creationId xmlns:a16="http://schemas.microsoft.com/office/drawing/2014/main" id="{6FBA4AE9-2724-274C-9659-B065803C90CF}"/>
                </a:ext>
              </a:extLst>
            </p:cNvPr>
            <p:cNvPicPr>
              <a:picLocks noChangeAspect="1"/>
            </p:cNvPicPr>
            <p:nvPr/>
          </p:nvPicPr>
          <p:blipFill>
            <a:blip r:embed="rId3"/>
            <a:stretch>
              <a:fillRect/>
            </a:stretch>
          </p:blipFill>
          <p:spPr>
            <a:xfrm>
              <a:off x="2078756" y="4614034"/>
              <a:ext cx="1459383" cy="1459383"/>
            </a:xfrm>
            <a:prstGeom prst="rect">
              <a:avLst/>
            </a:prstGeom>
          </p:spPr>
        </p:pic>
        <p:pic>
          <p:nvPicPr>
            <p:cNvPr id="8" name="Picture 7" descr="image of arrows">
              <a:extLst>
                <a:ext uri="{FF2B5EF4-FFF2-40B4-BE49-F238E27FC236}">
                  <a16:creationId xmlns:a16="http://schemas.microsoft.com/office/drawing/2014/main" id="{22BA2620-A04C-344C-97F6-4FF3E19DEF18}"/>
                </a:ext>
              </a:extLst>
            </p:cNvPr>
            <p:cNvPicPr>
              <a:picLocks noChangeAspect="1"/>
            </p:cNvPicPr>
            <p:nvPr/>
          </p:nvPicPr>
          <p:blipFill>
            <a:blip r:embed="rId3"/>
            <a:stretch>
              <a:fillRect/>
            </a:stretch>
          </p:blipFill>
          <p:spPr>
            <a:xfrm>
              <a:off x="3299560" y="4614033"/>
              <a:ext cx="1459383" cy="1459383"/>
            </a:xfrm>
            <a:prstGeom prst="rect">
              <a:avLst/>
            </a:prstGeom>
          </p:spPr>
        </p:pic>
        <p:pic>
          <p:nvPicPr>
            <p:cNvPr id="11" name="Picture 10" descr="image of arrows">
              <a:extLst>
                <a:ext uri="{FF2B5EF4-FFF2-40B4-BE49-F238E27FC236}">
                  <a16:creationId xmlns:a16="http://schemas.microsoft.com/office/drawing/2014/main" id="{A0DAB06D-2E8A-0E4B-9CDC-3A4AEC64BEBF}"/>
                </a:ext>
              </a:extLst>
            </p:cNvPr>
            <p:cNvPicPr>
              <a:picLocks noChangeAspect="1"/>
            </p:cNvPicPr>
            <p:nvPr/>
          </p:nvPicPr>
          <p:blipFill>
            <a:blip r:embed="rId3"/>
            <a:stretch>
              <a:fillRect/>
            </a:stretch>
          </p:blipFill>
          <p:spPr>
            <a:xfrm>
              <a:off x="4531594" y="4614034"/>
              <a:ext cx="1459383" cy="1459383"/>
            </a:xfrm>
            <a:prstGeom prst="rect">
              <a:avLst/>
            </a:prstGeom>
          </p:spPr>
        </p:pic>
        <p:pic>
          <p:nvPicPr>
            <p:cNvPr id="12" name="Picture 11" descr="image of arrows">
              <a:extLst>
                <a:ext uri="{FF2B5EF4-FFF2-40B4-BE49-F238E27FC236}">
                  <a16:creationId xmlns:a16="http://schemas.microsoft.com/office/drawing/2014/main" id="{99429397-2D65-464C-B857-37058685C7DF}"/>
                </a:ext>
              </a:extLst>
            </p:cNvPr>
            <p:cNvPicPr>
              <a:picLocks noChangeAspect="1"/>
            </p:cNvPicPr>
            <p:nvPr/>
          </p:nvPicPr>
          <p:blipFill>
            <a:blip r:embed="rId3"/>
            <a:stretch>
              <a:fillRect/>
            </a:stretch>
          </p:blipFill>
          <p:spPr>
            <a:xfrm>
              <a:off x="5752398" y="4614033"/>
              <a:ext cx="1459383" cy="1459383"/>
            </a:xfrm>
            <a:prstGeom prst="rect">
              <a:avLst/>
            </a:prstGeom>
          </p:spPr>
        </p:pic>
        <p:pic>
          <p:nvPicPr>
            <p:cNvPr id="13" name="Picture 12" descr="image of arrows">
              <a:extLst>
                <a:ext uri="{FF2B5EF4-FFF2-40B4-BE49-F238E27FC236}">
                  <a16:creationId xmlns:a16="http://schemas.microsoft.com/office/drawing/2014/main" id="{B976A481-2CAA-FD49-9E44-05CD205A77F7}"/>
                </a:ext>
              </a:extLst>
            </p:cNvPr>
            <p:cNvPicPr>
              <a:picLocks noChangeAspect="1"/>
            </p:cNvPicPr>
            <p:nvPr/>
          </p:nvPicPr>
          <p:blipFill>
            <a:blip r:embed="rId3"/>
            <a:stretch>
              <a:fillRect/>
            </a:stretch>
          </p:blipFill>
          <p:spPr>
            <a:xfrm>
              <a:off x="6984432" y="4614034"/>
              <a:ext cx="1459383" cy="1459383"/>
            </a:xfrm>
            <a:prstGeom prst="rect">
              <a:avLst/>
            </a:prstGeom>
          </p:spPr>
        </p:pic>
        <p:sp>
          <p:nvSpPr>
            <p:cNvPr id="16" name="Oval 15">
              <a:extLst>
                <a:ext uri="{FF2B5EF4-FFF2-40B4-BE49-F238E27FC236}">
                  <a16:creationId xmlns:a16="http://schemas.microsoft.com/office/drawing/2014/main" id="{0828ECBB-62C9-874C-9E04-93B5EDD5678C}"/>
                </a:ext>
              </a:extLst>
            </p:cNvPr>
            <p:cNvSpPr/>
            <p:nvPr/>
          </p:nvSpPr>
          <p:spPr>
            <a:xfrm>
              <a:off x="1210078" y="4752801"/>
              <a:ext cx="1087654" cy="1087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71694A1-77FC-F441-8ABA-D1FB8B7F112E}"/>
                </a:ext>
              </a:extLst>
            </p:cNvPr>
            <p:cNvSpPr/>
            <p:nvPr/>
          </p:nvSpPr>
          <p:spPr>
            <a:xfrm>
              <a:off x="8267318" y="4806729"/>
              <a:ext cx="1087654" cy="1087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C40B6BA-0530-1442-ACCF-5F89AFC83032}"/>
                </a:ext>
              </a:extLst>
            </p:cNvPr>
            <p:cNvCxnSpPr>
              <a:cxnSpLocks/>
              <a:endCxn id="17" idx="0"/>
            </p:cNvCxnSpPr>
            <p:nvPr/>
          </p:nvCxnSpPr>
          <p:spPr>
            <a:xfrm>
              <a:off x="1753905" y="4752804"/>
              <a:ext cx="7057240" cy="539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71D791-7378-4540-AC2E-65B9CAD0DD21}"/>
                </a:ext>
              </a:extLst>
            </p:cNvPr>
            <p:cNvCxnSpPr>
              <a:cxnSpLocks/>
              <a:endCxn id="17" idx="4"/>
            </p:cNvCxnSpPr>
            <p:nvPr/>
          </p:nvCxnSpPr>
          <p:spPr>
            <a:xfrm>
              <a:off x="1753905" y="5840459"/>
              <a:ext cx="7057240" cy="53925"/>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5" name="Picture 24" descr="icon of a box">
              <a:extLst>
                <a:ext uri="{FF2B5EF4-FFF2-40B4-BE49-F238E27FC236}">
                  <a16:creationId xmlns:a16="http://schemas.microsoft.com/office/drawing/2014/main" id="{EC7052C1-5B27-9148-A055-AB38C2E98F7B}"/>
                </a:ext>
              </a:extLst>
            </p:cNvPr>
            <p:cNvPicPr>
              <a:picLocks noChangeAspect="1"/>
            </p:cNvPicPr>
            <p:nvPr/>
          </p:nvPicPr>
          <p:blipFill>
            <a:blip r:embed="rId4"/>
            <a:stretch>
              <a:fillRect/>
            </a:stretch>
          </p:blipFill>
          <p:spPr>
            <a:xfrm>
              <a:off x="3050955" y="3482518"/>
              <a:ext cx="1328014" cy="1096821"/>
            </a:xfrm>
            <a:prstGeom prst="rect">
              <a:avLst/>
            </a:prstGeom>
          </p:spPr>
        </p:pic>
        <p:pic>
          <p:nvPicPr>
            <p:cNvPr id="29" name="Picture 28" descr="graphic of a machine moving a box from one place to another">
              <a:extLst>
                <a:ext uri="{FF2B5EF4-FFF2-40B4-BE49-F238E27FC236}">
                  <a16:creationId xmlns:a16="http://schemas.microsoft.com/office/drawing/2014/main" id="{3E5C75FB-0004-814F-BB98-3F4519EFB9F1}"/>
                </a:ext>
              </a:extLst>
            </p:cNvPr>
            <p:cNvPicPr>
              <a:picLocks noChangeAspect="1"/>
            </p:cNvPicPr>
            <p:nvPr/>
          </p:nvPicPr>
          <p:blipFill>
            <a:blip r:embed="rId5"/>
            <a:stretch>
              <a:fillRect/>
            </a:stretch>
          </p:blipFill>
          <p:spPr>
            <a:xfrm>
              <a:off x="4717553" y="1859966"/>
              <a:ext cx="3314746" cy="2754922"/>
            </a:xfrm>
            <a:prstGeom prst="rect">
              <a:avLst/>
            </a:prstGeom>
          </p:spPr>
        </p:pic>
        <p:sp>
          <p:nvSpPr>
            <p:cNvPr id="32" name="Right Arrow 31">
              <a:extLst>
                <a:ext uri="{FF2B5EF4-FFF2-40B4-BE49-F238E27FC236}">
                  <a16:creationId xmlns:a16="http://schemas.microsoft.com/office/drawing/2014/main" id="{C04BD05D-14CD-7A46-AFEA-5ECBBE132610}"/>
                </a:ext>
              </a:extLst>
            </p:cNvPr>
            <p:cNvSpPr/>
            <p:nvPr/>
          </p:nvSpPr>
          <p:spPr>
            <a:xfrm>
              <a:off x="8180384" y="2712326"/>
              <a:ext cx="511553" cy="471537"/>
            </a:xfrm>
            <a:prstGeom prst="rightArrow">
              <a:avLst/>
            </a:prstGeom>
            <a:solidFill>
              <a:srgbClr val="CA02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descr="graphic of a hand holding a stopwatch">
              <a:extLst>
                <a:ext uri="{FF2B5EF4-FFF2-40B4-BE49-F238E27FC236}">
                  <a16:creationId xmlns:a16="http://schemas.microsoft.com/office/drawing/2014/main" id="{BB33573A-1D27-3947-8330-9FA6721B2C38}"/>
                </a:ext>
              </a:extLst>
            </p:cNvPr>
            <p:cNvPicPr>
              <a:picLocks noChangeAspect="1"/>
            </p:cNvPicPr>
            <p:nvPr/>
          </p:nvPicPr>
          <p:blipFill>
            <a:blip r:embed="rId6"/>
            <a:stretch>
              <a:fillRect/>
            </a:stretch>
          </p:blipFill>
          <p:spPr>
            <a:xfrm>
              <a:off x="9607403" y="3919735"/>
              <a:ext cx="1853777" cy="1383203"/>
            </a:xfrm>
            <a:prstGeom prst="rect">
              <a:avLst/>
            </a:prstGeom>
          </p:spPr>
        </p:pic>
        <p:pic>
          <p:nvPicPr>
            <p:cNvPr id="34" name="Picture 33" descr="icon of a thumbs-up with the word 'good'">
              <a:extLst>
                <a:ext uri="{FF2B5EF4-FFF2-40B4-BE49-F238E27FC236}">
                  <a16:creationId xmlns:a16="http://schemas.microsoft.com/office/drawing/2014/main" id="{ACDCE887-CB68-444E-A3C9-73323246A7FC}"/>
                </a:ext>
              </a:extLst>
            </p:cNvPr>
            <p:cNvPicPr>
              <a:picLocks noChangeAspect="1"/>
            </p:cNvPicPr>
            <p:nvPr/>
          </p:nvPicPr>
          <p:blipFill>
            <a:blip r:embed="rId7"/>
            <a:stretch>
              <a:fillRect/>
            </a:stretch>
          </p:blipFill>
          <p:spPr>
            <a:xfrm>
              <a:off x="1511815" y="3203368"/>
              <a:ext cx="1188831" cy="1408130"/>
            </a:xfrm>
            <a:prstGeom prst="rect">
              <a:avLst/>
            </a:prstGeom>
          </p:spPr>
        </p:pic>
        <p:sp>
          <p:nvSpPr>
            <p:cNvPr id="3" name="TextBox 2">
              <a:extLst>
                <a:ext uri="{FF2B5EF4-FFF2-40B4-BE49-F238E27FC236}">
                  <a16:creationId xmlns:a16="http://schemas.microsoft.com/office/drawing/2014/main" id="{61E8A81C-3635-774F-9979-6E700C555937}"/>
                </a:ext>
              </a:extLst>
            </p:cNvPr>
            <p:cNvSpPr txBox="1"/>
            <p:nvPr/>
          </p:nvSpPr>
          <p:spPr>
            <a:xfrm>
              <a:off x="1262977" y="5098827"/>
              <a:ext cx="988412" cy="400110"/>
            </a:xfrm>
            <a:prstGeom prst="rect">
              <a:avLst/>
            </a:prstGeom>
            <a:noFill/>
          </p:spPr>
          <p:txBody>
            <a:bodyPr wrap="none" rtlCol="0">
              <a:spAutoFit/>
            </a:bodyPr>
            <a:lstStyle/>
            <a:p>
              <a:r>
                <a:rPr lang="en-GB" sz="2000" dirty="0"/>
                <a:t>DevOps</a:t>
              </a:r>
              <a:endParaRPr lang="en-US" sz="2000" dirty="0"/>
            </a:p>
          </p:txBody>
        </p:sp>
      </p:grpSp>
      <p:sp>
        <p:nvSpPr>
          <p:cNvPr id="5" name="Slide Number Placeholder 4">
            <a:extLst>
              <a:ext uri="{FF2B5EF4-FFF2-40B4-BE49-F238E27FC236}">
                <a16:creationId xmlns:a16="http://schemas.microsoft.com/office/drawing/2014/main" id="{463AEFD9-F48E-9F4F-9AB8-3B0F1907B1E0}"/>
              </a:ext>
            </a:extLst>
          </p:cNvPr>
          <p:cNvSpPr>
            <a:spLocks noGrp="1"/>
          </p:cNvSpPr>
          <p:nvPr>
            <p:ph type="sldNum" sz="quarter" idx="4"/>
          </p:nvPr>
        </p:nvSpPr>
        <p:spPr/>
        <p:txBody>
          <a:bodyPr/>
          <a:lstStyle/>
          <a:p>
            <a:fld id="{0595A9E1-D772-0F49-85A0-D17237B87295}" type="slidenum">
              <a:rPr lang="en-US" smtClean="0"/>
              <a:t>8</a:t>
            </a:fld>
            <a:endParaRPr lang="en-US" dirty="0"/>
          </a:p>
        </p:txBody>
      </p:sp>
      <p:sp>
        <p:nvSpPr>
          <p:cNvPr id="4" name="Footer Placeholder 3">
            <a:extLst>
              <a:ext uri="{FF2B5EF4-FFF2-40B4-BE49-F238E27FC236}">
                <a16:creationId xmlns:a16="http://schemas.microsoft.com/office/drawing/2014/main" id="{7B682C49-25FF-D54D-8FB9-653C4B36F4C4}"/>
              </a:ext>
            </a:extLst>
          </p:cNvPr>
          <p:cNvSpPr>
            <a:spLocks noGrp="1"/>
          </p:cNvSpPr>
          <p:nvPr>
            <p:ph type="ftr" sz="quarter" idx="3"/>
          </p:nvPr>
        </p:nvSpPr>
        <p:spPr/>
        <p:txBody>
          <a:bodyPr/>
          <a:lstStyle/>
          <a:p>
            <a:r>
              <a:rPr lang="en-US"/>
              <a:t>levelaccess.com   </a:t>
            </a:r>
            <a:r>
              <a:rPr lang="en-US" b="1"/>
              <a:t> </a:t>
            </a:r>
            <a:r>
              <a:rPr lang="en-US" b="1">
                <a:solidFill>
                  <a:srgbClr val="00D81A"/>
                </a:solidFill>
              </a:rPr>
              <a:t>| </a:t>
            </a:r>
            <a:r>
              <a:rPr lang="en-US" b="1"/>
              <a:t>   </a:t>
            </a:r>
            <a:r>
              <a:rPr lang="en-US"/>
              <a:t>(</a:t>
            </a:r>
            <a:r>
              <a:rPr lang="de-DE"/>
              <a:t>800) 899-9659    </a:t>
            </a:r>
            <a:r>
              <a:rPr lang="en-US" b="1">
                <a:solidFill>
                  <a:srgbClr val="00D81A"/>
                </a:solidFill>
              </a:rPr>
              <a:t>|</a:t>
            </a:r>
            <a:r>
              <a:rPr lang="en-US"/>
              <a:t>    info@levelaccess.com</a:t>
            </a:r>
            <a:endParaRPr lang="en-US" dirty="0"/>
          </a:p>
        </p:txBody>
      </p:sp>
    </p:spTree>
    <p:extLst>
      <p:ext uri="{BB962C8B-B14F-4D97-AF65-F5344CB8AC3E}">
        <p14:creationId xmlns:p14="http://schemas.microsoft.com/office/powerpoint/2010/main" val="409910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Leads to natural changes in processes...</a:t>
            </a:r>
          </a:p>
        </p:txBody>
      </p:sp>
      <p:sp>
        <p:nvSpPr>
          <p:cNvPr id="3" name="Rectangle 2"/>
          <p:cNvSpPr/>
          <p:nvPr/>
        </p:nvSpPr>
        <p:spPr>
          <a:xfrm>
            <a:off x="838200" y="1637371"/>
            <a:ext cx="6709229" cy="4722318"/>
          </a:xfrm>
          <a:prstGeom prst="rect">
            <a:avLst/>
          </a:prstGeom>
        </p:spPr>
        <p:txBody>
          <a:bodyPr wrap="square">
            <a:spAutoFit/>
          </a:bodyPr>
          <a:lstStyle/>
          <a:p>
            <a:pPr>
              <a:lnSpc>
                <a:spcPct val="90000"/>
              </a:lnSpc>
              <a:spcBef>
                <a:spcPts val="1000"/>
              </a:spcBef>
              <a:buClr>
                <a:srgbClr val="3359EC"/>
              </a:buClr>
            </a:pPr>
            <a:r>
              <a:rPr lang="en-GB" sz="2600" dirty="0">
                <a:latin typeface="Arial" charset="0"/>
                <a:ea typeface="Arial" charset="0"/>
                <a:cs typeface="Arial" charset="0"/>
              </a:rPr>
              <a:t>As DevOps focuses on the heaviest possible leverage of </a:t>
            </a:r>
            <a:r>
              <a:rPr lang="en-GB" sz="2600" b="1" u="sng" dirty="0">
                <a:latin typeface="Arial" charset="0"/>
                <a:ea typeface="Arial" charset="0"/>
                <a:cs typeface="Arial" charset="0"/>
              </a:rPr>
              <a:t>automation</a:t>
            </a:r>
            <a:r>
              <a:rPr lang="en-GB" sz="2600" dirty="0">
                <a:latin typeface="Arial" charset="0"/>
                <a:ea typeface="Arial" charset="0"/>
                <a:cs typeface="Arial" charset="0"/>
              </a:rPr>
              <a:t> and </a:t>
            </a:r>
            <a:r>
              <a:rPr lang="en-GB" sz="2600" b="1" u="sng" dirty="0">
                <a:latin typeface="Arial" charset="0"/>
                <a:ea typeface="Arial" charset="0"/>
                <a:cs typeface="Arial" charset="0"/>
              </a:rPr>
              <a:t>monitoring</a:t>
            </a:r>
            <a:r>
              <a:rPr lang="en-GB" sz="2600" dirty="0">
                <a:latin typeface="Arial" charset="0"/>
                <a:ea typeface="Arial" charset="0"/>
                <a:cs typeface="Arial" charset="0"/>
              </a:rPr>
              <a:t> in the delivery “conveyor belt” processes, </a:t>
            </a:r>
            <a:r>
              <a:rPr lang="en-US" sz="2800" dirty="0"/>
              <a:t>leads to natural changes </a:t>
            </a:r>
            <a:r>
              <a:rPr lang="en-GB" sz="2600" dirty="0">
                <a:latin typeface="Arial" charset="0"/>
                <a:ea typeface="Arial" charset="0"/>
                <a:cs typeface="Arial" charset="0"/>
              </a:rPr>
              <a:t>in: </a:t>
            </a:r>
          </a:p>
          <a:p>
            <a:pPr marL="228600" marR="0" lvl="0" indent="-228600">
              <a:lnSpc>
                <a:spcPct val="90000"/>
              </a:lnSpc>
              <a:spcBef>
                <a:spcPts val="1000"/>
              </a:spcBef>
              <a:spcAft>
                <a:spcPts val="0"/>
              </a:spcAft>
              <a:buClr>
                <a:srgbClr val="3359EC"/>
              </a:buClr>
              <a:buFont typeface="Arial" panose="020B0604020202020204" pitchFamily="34" charset="0"/>
              <a:buChar char="•"/>
            </a:pPr>
            <a:r>
              <a:rPr lang="en-GB" sz="2600" dirty="0">
                <a:latin typeface="Arial" charset="0"/>
                <a:ea typeface="Arial" charset="0"/>
                <a:cs typeface="Arial" charset="0"/>
              </a:rPr>
              <a:t>Requirement specification;</a:t>
            </a:r>
          </a:p>
          <a:p>
            <a:pPr marL="228600" marR="0" lvl="0" indent="-228600">
              <a:lnSpc>
                <a:spcPct val="90000"/>
              </a:lnSpc>
              <a:spcBef>
                <a:spcPts val="1000"/>
              </a:spcBef>
              <a:spcAft>
                <a:spcPts val="0"/>
              </a:spcAft>
              <a:buClr>
                <a:srgbClr val="3359EC"/>
              </a:buClr>
              <a:buFont typeface="Arial" panose="020B0604020202020204" pitchFamily="34" charset="0"/>
              <a:buChar char="•"/>
            </a:pPr>
            <a:r>
              <a:rPr lang="en-GB" sz="2600" dirty="0">
                <a:latin typeface="Arial" charset="0"/>
                <a:ea typeface="Arial" charset="0"/>
                <a:cs typeface="Arial" charset="0"/>
              </a:rPr>
              <a:t>Development; </a:t>
            </a:r>
          </a:p>
          <a:p>
            <a:pPr marL="228600" marR="0" lvl="0" indent="-228600">
              <a:lnSpc>
                <a:spcPct val="90000"/>
              </a:lnSpc>
              <a:spcBef>
                <a:spcPts val="1000"/>
              </a:spcBef>
              <a:spcAft>
                <a:spcPts val="0"/>
              </a:spcAft>
              <a:buClr>
                <a:srgbClr val="3359EC"/>
              </a:buClr>
              <a:buFont typeface="Arial" panose="020B0604020202020204" pitchFamily="34" charset="0"/>
              <a:buChar char="•"/>
            </a:pPr>
            <a:r>
              <a:rPr lang="en-GB" sz="2600" dirty="0">
                <a:latin typeface="Arial" charset="0"/>
                <a:ea typeface="Arial" charset="0"/>
                <a:cs typeface="Arial" charset="0"/>
              </a:rPr>
              <a:t>Software integration (Continuous Integration); </a:t>
            </a:r>
          </a:p>
          <a:p>
            <a:pPr marL="228600" marR="0" lvl="0" indent="-228600">
              <a:lnSpc>
                <a:spcPct val="90000"/>
              </a:lnSpc>
              <a:spcBef>
                <a:spcPts val="1000"/>
              </a:spcBef>
              <a:spcAft>
                <a:spcPts val="0"/>
              </a:spcAft>
              <a:buClr>
                <a:srgbClr val="3359EC"/>
              </a:buClr>
              <a:buFont typeface="Arial" panose="020B0604020202020204" pitchFamily="34" charset="0"/>
              <a:buChar char="•"/>
            </a:pPr>
            <a:r>
              <a:rPr lang="en-GB" sz="2600" dirty="0">
                <a:latin typeface="Arial" charset="0"/>
                <a:ea typeface="Arial" charset="0"/>
                <a:cs typeface="Arial" charset="0"/>
              </a:rPr>
              <a:t>Deployment; </a:t>
            </a:r>
          </a:p>
          <a:p>
            <a:pPr marL="228600" marR="0" lvl="0" indent="-228600">
              <a:lnSpc>
                <a:spcPct val="90000"/>
              </a:lnSpc>
              <a:spcBef>
                <a:spcPts val="1000"/>
              </a:spcBef>
              <a:spcAft>
                <a:spcPts val="0"/>
              </a:spcAft>
              <a:buClr>
                <a:srgbClr val="3359EC"/>
              </a:buClr>
              <a:buFont typeface="Arial" panose="020B0604020202020204" pitchFamily="34" charset="0"/>
              <a:buChar char="•"/>
            </a:pPr>
            <a:r>
              <a:rPr lang="en-GB" sz="2600" dirty="0">
                <a:latin typeface="Arial" charset="0"/>
                <a:ea typeface="Arial" charset="0"/>
                <a:cs typeface="Arial" charset="0"/>
              </a:rPr>
              <a:t>Testing (Continuous Testing in all </a:t>
            </a:r>
            <a:br>
              <a:rPr lang="en-GB" sz="2600" dirty="0">
                <a:latin typeface="Arial" charset="0"/>
                <a:ea typeface="Arial" charset="0"/>
                <a:cs typeface="Arial" charset="0"/>
              </a:rPr>
            </a:br>
            <a:r>
              <a:rPr lang="en-GB" sz="2600" dirty="0">
                <a:latin typeface="Arial" charset="0"/>
                <a:ea typeface="Arial" charset="0"/>
                <a:cs typeface="Arial" charset="0"/>
              </a:rPr>
              <a:t>the above); </a:t>
            </a:r>
            <a:endParaRPr lang="en-GB" sz="2600" dirty="0">
              <a:effectLst/>
              <a:latin typeface="Arial" charset="0"/>
              <a:ea typeface="Arial" charset="0"/>
              <a:cs typeface="Arial" charset="0"/>
            </a:endParaRPr>
          </a:p>
        </p:txBody>
      </p:sp>
      <p:pic>
        <p:nvPicPr>
          <p:cNvPr id="7" name="Picture 6" descr="art showing an assembly line"/>
          <p:cNvPicPr>
            <a:picLocks noChangeAspect="1"/>
          </p:cNvPicPr>
          <p:nvPr/>
        </p:nvPicPr>
        <p:blipFill>
          <a:blip r:embed="rId2"/>
          <a:stretch>
            <a:fillRect/>
          </a:stretch>
        </p:blipFill>
        <p:spPr>
          <a:xfrm>
            <a:off x="7472215" y="1637371"/>
            <a:ext cx="4307254" cy="4250078"/>
          </a:xfrm>
          <a:prstGeom prst="rect">
            <a:avLst/>
          </a:prstGeom>
        </p:spPr>
      </p:pic>
      <p:pic>
        <p:nvPicPr>
          <p:cNvPr id="8" name="Picture 7" descr="image of a robot looking through a magnifying glass"/>
          <p:cNvPicPr>
            <a:picLocks noChangeAspect="1"/>
          </p:cNvPicPr>
          <p:nvPr/>
        </p:nvPicPr>
        <p:blipFill>
          <a:blip r:embed="rId3"/>
          <a:stretch>
            <a:fillRect/>
          </a:stretch>
        </p:blipFill>
        <p:spPr>
          <a:xfrm>
            <a:off x="7046545" y="4422667"/>
            <a:ext cx="1737890" cy="1777032"/>
          </a:xfrm>
          <a:prstGeom prst="rect">
            <a:avLst/>
          </a:prstGeom>
        </p:spPr>
      </p:pic>
      <p:sp>
        <p:nvSpPr>
          <p:cNvPr id="5" name="Slide Number Placeholder 4"/>
          <p:cNvSpPr>
            <a:spLocks noGrp="1"/>
          </p:cNvSpPr>
          <p:nvPr>
            <p:ph type="sldNum" sz="quarter" idx="4"/>
          </p:nvPr>
        </p:nvSpPr>
        <p:spPr/>
        <p:txBody>
          <a:bodyPr/>
          <a:lstStyle/>
          <a:p>
            <a:fld id="{2030EA8A-DA75-3443-B9EE-A63E33F4F203}" type="slidenum">
              <a:rPr lang="en-US"/>
              <a:pPr/>
              <a:t>9</a:t>
            </a:fld>
            <a:endParaRPr lang="en-US" dirty="0"/>
          </a:p>
        </p:txBody>
      </p:sp>
      <p:sp>
        <p:nvSpPr>
          <p:cNvPr id="4" name="Footer Placeholder 3"/>
          <p:cNvSpPr>
            <a:spLocks noGrp="1"/>
          </p:cNvSpPr>
          <p:nvPr>
            <p:ph type="ftr" sz="quarter" idx="3"/>
          </p:nvPr>
        </p:nvSpPr>
        <p:spPr/>
        <p:txBody>
          <a:bodyPr/>
          <a:lstStyle/>
          <a:p>
            <a:r>
              <a:rPr lang="en-US" dirty="0">
                <a:solidFill>
                  <a:srgbClr val="898989"/>
                </a:solidFill>
              </a:rPr>
              <a:t>levelaccess.com</a:t>
            </a:r>
            <a:r>
              <a:rPr lang="en-US" dirty="0">
                <a:solidFill>
                  <a:srgbClr val="595959"/>
                </a:solidFill>
              </a:rPr>
              <a:t>   </a:t>
            </a:r>
            <a:r>
              <a:rPr lang="en-US" b="1" dirty="0">
                <a:solidFill>
                  <a:srgbClr val="898989"/>
                </a:solidFill>
              </a:rPr>
              <a:t> </a:t>
            </a:r>
            <a:r>
              <a:rPr lang="en-US" b="1" dirty="0">
                <a:solidFill>
                  <a:srgbClr val="5DD345"/>
                </a:solidFill>
              </a:rPr>
              <a:t>|</a:t>
            </a:r>
            <a:r>
              <a:rPr lang="en-US" b="1" dirty="0">
                <a:solidFill>
                  <a:srgbClr val="595959"/>
                </a:solidFill>
              </a:rPr>
              <a:t>    </a:t>
            </a:r>
            <a:r>
              <a:rPr lang="en-US" dirty="0">
                <a:solidFill>
                  <a:srgbClr val="898989"/>
                </a:solidFill>
              </a:rPr>
              <a:t>(</a:t>
            </a:r>
            <a:r>
              <a:rPr lang="de-DE" dirty="0">
                <a:solidFill>
                  <a:srgbClr val="898989"/>
                </a:solidFill>
              </a:rPr>
              <a:t>800) 899-9659    </a:t>
            </a:r>
            <a:r>
              <a:rPr lang="en-US" b="1" dirty="0">
                <a:solidFill>
                  <a:srgbClr val="5DD345"/>
                </a:solidFill>
              </a:rPr>
              <a:t>|</a:t>
            </a:r>
            <a:r>
              <a:rPr lang="en-US" dirty="0">
                <a:solidFill>
                  <a:srgbClr val="595959"/>
                </a:solidFill>
              </a:rPr>
              <a:t>    </a:t>
            </a:r>
            <a:r>
              <a:rPr lang="en-US" dirty="0">
                <a:solidFill>
                  <a:srgbClr val="898989"/>
                </a:solidFill>
              </a:rPr>
              <a:t>info@levelaccess.com</a:t>
            </a:r>
          </a:p>
        </p:txBody>
      </p:sp>
    </p:spTree>
    <p:extLst>
      <p:ext uri="{BB962C8B-B14F-4D97-AF65-F5344CB8AC3E}">
        <p14:creationId xmlns:p14="http://schemas.microsoft.com/office/powerpoint/2010/main" val="389611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Access-Powerpoint_Accessible" id="{11F5F0C3-D4F2-A24C-A174-DA2C2B3C4546}" vid="{09FF5728-0351-CB43-9EA2-6CF9027054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Level-Access-Powerpoint_Accessible</Template>
  <TotalTime>21403</TotalTime>
  <Words>2986</Words>
  <Application>Microsoft Macintosh PowerPoint</Application>
  <PresentationFormat>Widescreen</PresentationFormat>
  <Paragraphs>284</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ＭＳ Ｐゴシック</vt:lpstr>
      <vt:lpstr>Arial</vt:lpstr>
      <vt:lpstr>Arial Black</vt:lpstr>
      <vt:lpstr>Calibri</vt:lpstr>
      <vt:lpstr>Office Theme</vt:lpstr>
      <vt:lpstr>Accessibility Testing in Continuous Delivery Environments</vt:lpstr>
      <vt:lpstr>Introduction</vt:lpstr>
      <vt:lpstr>IT industry has moved past Waterfall…</vt:lpstr>
      <vt:lpstr>Leaving Waterfall behind…</vt:lpstr>
      <vt:lpstr>And, moving on to Agile (Scrum)…</vt:lpstr>
      <vt:lpstr>All, whilst looking to set new goal…</vt:lpstr>
      <vt:lpstr>With org. changes (like DevOps) to support new software dev practices…</vt:lpstr>
      <vt:lpstr>Continuous Delivery = a conveyor belt…</vt:lpstr>
      <vt:lpstr>Leads to natural changes in processes...</vt:lpstr>
      <vt:lpstr>FYI - What is Continuous Integration?</vt:lpstr>
      <vt:lpstr>FYI - Continuous Testing…</vt:lpstr>
      <vt:lpstr>So, let’s look at changes to testing activities in Continuous Delivery Envs…</vt:lpstr>
      <vt:lpstr>Changes to testing activities in Continuous Delivery Environments…</vt:lpstr>
      <vt:lpstr>And, also consider changes to the role of the QA Tester in CD environments…</vt:lpstr>
      <vt:lpstr>Changes to the role of the QA Tester to support them in CD environments…</vt:lpstr>
      <vt:lpstr>But, there’s also the virtuous circle effect… </vt:lpstr>
      <vt:lpstr>Changes to software development practices to support Continuous Testing</vt:lpstr>
      <vt:lpstr>Things like…</vt:lpstr>
      <vt:lpstr>FYI - Gherkin</vt:lpstr>
      <vt:lpstr>FYI - Web Components</vt:lpstr>
      <vt:lpstr>So, how do we incorporate new testing types into Continuous Testing</vt:lpstr>
      <vt:lpstr>To incorporate a new testing type into Continuous Testing…</vt:lpstr>
      <vt:lpstr>To incorporate a new testing type into Continuous Testing… (cont’d)</vt:lpstr>
      <vt:lpstr>So, what about accessibility testing?</vt:lpstr>
      <vt:lpstr>So, what about accessibility testing? (cont’d)</vt:lpstr>
      <vt:lpstr>So, what about accessibility testing? (cont’d...)</vt:lpstr>
      <vt:lpstr>So, what build artefacts might contain an accessibility issue?</vt:lpstr>
      <vt:lpstr>Where will this accessibility testing take place?</vt:lpstr>
      <vt:lpstr>Tooling for accessibility testing…</vt:lpstr>
      <vt:lpstr>Static Code Inspection</vt:lpstr>
      <vt:lpstr>Rendered Code Testing – Standalone A11y Testing Libraries</vt:lpstr>
      <vt:lpstr>Rendered code testing – Integration of A11y Libs with Testing Frameworks</vt:lpstr>
      <vt:lpstr>Sampling</vt:lpstr>
      <vt:lpstr>Live Monitoring</vt:lpstr>
      <vt:lpstr>Summary</vt:lpstr>
      <vt:lpstr>Summary (cont’d)</vt:lpstr>
      <vt:lpstr>Questions?</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 TO ADD TITLE LOREM IPSUM</dc:title>
  <dc:creator>Alistair Garrison</dc:creator>
  <cp:lastModifiedBy>Kristin Heineman</cp:lastModifiedBy>
  <cp:revision>259</cp:revision>
  <cp:lastPrinted>2016-10-05T18:53:11Z</cp:lastPrinted>
  <dcterms:created xsi:type="dcterms:W3CDTF">2017-01-10T11:55:24Z</dcterms:created>
  <dcterms:modified xsi:type="dcterms:W3CDTF">2018-03-20T23:31:34Z</dcterms:modified>
</cp:coreProperties>
</file>